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59" r:id="rId6"/>
    <p:sldId id="260" r:id="rId7"/>
    <p:sldId id="280" r:id="rId8"/>
    <p:sldId id="281" r:id="rId9"/>
    <p:sldId id="283" r:id="rId10"/>
    <p:sldId id="282" r:id="rId11"/>
    <p:sldId id="261" r:id="rId12"/>
    <p:sldId id="262" r:id="rId13"/>
    <p:sldId id="275" r:id="rId14"/>
    <p:sldId id="263" r:id="rId15"/>
    <p:sldId id="276" r:id="rId16"/>
    <p:sldId id="264" r:id="rId17"/>
    <p:sldId id="277" r:id="rId18"/>
    <p:sldId id="265" r:id="rId19"/>
    <p:sldId id="266" r:id="rId20"/>
    <p:sldId id="267" r:id="rId21"/>
    <p:sldId id="268" r:id="rId22"/>
    <p:sldId id="269" r:id="rId23"/>
    <p:sldId id="278" r:id="rId24"/>
    <p:sldId id="270" r:id="rId25"/>
    <p:sldId id="271" r:id="rId26"/>
    <p:sldId id="272" r:id="rId27"/>
    <p:sldId id="273" r:id="rId28"/>
    <p:sldId id="274" r:id="rId29"/>
    <p:sldId id="284" r:id="rId30"/>
    <p:sldId id="285" r:id="rId31"/>
    <p:sldId id="286" r:id="rId32"/>
    <p:sldId id="287" r:id="rId33"/>
    <p:sldId id="288" r:id="rId34"/>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0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12A133-C33A-4567-A0D9-F6C95C311FF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8911C028-B55A-4027-86FE-E48A015855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65C5B731-F31E-4026-9EB4-649D75290B15}"/>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5" name="Нижний колонтитул 4">
            <a:extLst>
              <a:ext uri="{FF2B5EF4-FFF2-40B4-BE49-F238E27FC236}">
                <a16:creationId xmlns:a16="http://schemas.microsoft.com/office/drawing/2014/main" id="{7586A624-8C58-4D0E-B710-3D3FAA9C719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B072ECD-9B22-4102-B6FC-D4FD4CE3F940}"/>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77262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36E908-C9D0-4CF2-A545-AE02465EB77C}"/>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DB48F258-1D66-42E7-B73A-42F138E35C8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0A1543A-32C1-4C66-AF4A-5707630A00C5}"/>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5" name="Нижний колонтитул 4">
            <a:extLst>
              <a:ext uri="{FF2B5EF4-FFF2-40B4-BE49-F238E27FC236}">
                <a16:creationId xmlns:a16="http://schemas.microsoft.com/office/drawing/2014/main" id="{53D28687-56BF-482C-A1BA-42A4D3025C8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58A459F-1A45-46A1-A130-C6A8151983D4}"/>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55157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C0FC01B-0682-4674-AD14-CFDC06E2C33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9DD9639E-FC38-4526-ABEE-D111DC2EB16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8E332C9-A05F-472A-86A5-8D9FBA58093D}"/>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5" name="Нижний колонтитул 4">
            <a:extLst>
              <a:ext uri="{FF2B5EF4-FFF2-40B4-BE49-F238E27FC236}">
                <a16:creationId xmlns:a16="http://schemas.microsoft.com/office/drawing/2014/main" id="{174E132C-3472-4F86-8E5F-F4446BE278B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3B42A68-4A83-4B08-A55E-2C90979C0EA3}"/>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6834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A10F4D-9202-46AD-A18D-E01DEEC4206C}"/>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6E72E44A-88BB-4BFF-AFEA-891629991FF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796F0C7-A552-40C1-B9F4-A88EC73CF2B2}"/>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5" name="Нижний колонтитул 4">
            <a:extLst>
              <a:ext uri="{FF2B5EF4-FFF2-40B4-BE49-F238E27FC236}">
                <a16:creationId xmlns:a16="http://schemas.microsoft.com/office/drawing/2014/main" id="{CC9E257F-9C96-4089-99BA-8302ACDA9B7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CAF855A-0B2B-4F4C-9FF6-14E3BA140DE8}"/>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411679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0BA9F-EB48-452B-B605-0DA97076948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42C23C2C-034F-4C20-896D-2C21315FCC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8560396-F6B1-4B54-91A6-6FDF137A9950}"/>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5" name="Нижний колонтитул 4">
            <a:extLst>
              <a:ext uri="{FF2B5EF4-FFF2-40B4-BE49-F238E27FC236}">
                <a16:creationId xmlns:a16="http://schemas.microsoft.com/office/drawing/2014/main" id="{15EEBD9A-A5EE-4937-BF01-05E9C510CC1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5BB1183-4939-4330-8ACB-F340376127F4}"/>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74557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5BBB23-F398-4AC1-A7B1-43472057E62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4CDAE19E-46CA-4774-B9F9-69A6211FE7E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C747B3CF-3314-4815-BA5C-FD33095BB0F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3E09F992-CBCF-4BD5-8968-90DD03519E5D}"/>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6" name="Нижний колонтитул 5">
            <a:extLst>
              <a:ext uri="{FF2B5EF4-FFF2-40B4-BE49-F238E27FC236}">
                <a16:creationId xmlns:a16="http://schemas.microsoft.com/office/drawing/2014/main" id="{9DF4801A-CEB3-4E88-86BD-01C295463FC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298C91D0-89FE-4392-84B7-7447C2C6C3A4}"/>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75226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64F467-1E36-4543-807D-B087832A0830}"/>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4CF927D0-F910-400A-AC77-2CE661F3C6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C7D8484-2624-4B5F-9A27-BCFB019B8DE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452E5907-2CF1-45DD-BE46-17F06099D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2762C35-A561-440F-BBE4-A26E5BC587D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419C8F03-0803-4623-A5A1-B61C04507139}"/>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8" name="Нижний колонтитул 7">
            <a:extLst>
              <a:ext uri="{FF2B5EF4-FFF2-40B4-BE49-F238E27FC236}">
                <a16:creationId xmlns:a16="http://schemas.microsoft.com/office/drawing/2014/main" id="{07294D03-9501-4239-924A-D940D8280873}"/>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E5AF54BA-88E9-49EC-991E-E58CB2088D7A}"/>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221475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A9652-43E2-4052-A1A1-24566B412E47}"/>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E95DB24F-9528-4D57-9FB7-75FD73A740FB}"/>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4" name="Нижний колонтитул 3">
            <a:extLst>
              <a:ext uri="{FF2B5EF4-FFF2-40B4-BE49-F238E27FC236}">
                <a16:creationId xmlns:a16="http://schemas.microsoft.com/office/drawing/2014/main" id="{2A0FA0D3-A62A-4E12-B4AB-423B3A7DC9D6}"/>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7D248F50-47FF-4343-910A-4895079C285B}"/>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54274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8C1EEEA-E814-43C1-978B-BC549BB981AC}"/>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3" name="Нижний колонтитул 2">
            <a:extLst>
              <a:ext uri="{FF2B5EF4-FFF2-40B4-BE49-F238E27FC236}">
                <a16:creationId xmlns:a16="http://schemas.microsoft.com/office/drawing/2014/main" id="{5D035A02-5A2D-4766-93E2-B266478E3800}"/>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85C523CA-69E4-42EF-A041-DFBE6E45ED66}"/>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355940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351D7A-5415-4B00-8239-619FDB39F77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B5ECAD9E-51AE-4A67-8AFD-AAB351112A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89327C68-99BF-413A-9F79-5746B2899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B6EC5C5-0C1E-4CFF-AE90-903E77C6DDAC}"/>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6" name="Нижний колонтитул 5">
            <a:extLst>
              <a:ext uri="{FF2B5EF4-FFF2-40B4-BE49-F238E27FC236}">
                <a16:creationId xmlns:a16="http://schemas.microsoft.com/office/drawing/2014/main" id="{A1ED76C3-2E73-41BE-B016-4D0909735BF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974FA1D4-B78B-44DF-8609-72974BEB3A41}"/>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237194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E7B7AE-F149-42EC-A5E8-074BAD33536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E37D241F-4BEF-4E65-97AB-5D0CFC32D8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3A7A354A-6B74-4280-BE6A-F3B12048D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680C13-ABA8-4EE8-9D06-7FF6B5BCD822}"/>
              </a:ext>
            </a:extLst>
          </p:cNvPr>
          <p:cNvSpPr>
            <a:spLocks noGrp="1"/>
          </p:cNvSpPr>
          <p:nvPr>
            <p:ph type="dt" sz="half" idx="10"/>
          </p:nvPr>
        </p:nvSpPr>
        <p:spPr/>
        <p:txBody>
          <a:bodyPr/>
          <a:lstStyle/>
          <a:p>
            <a:fld id="{D3D6B90A-675A-4D64-9740-8194CBD06005}" type="datetimeFigureOut">
              <a:rPr lang="ru-KZ" smtClean="0"/>
              <a:t>01/28/2025</a:t>
            </a:fld>
            <a:endParaRPr lang="ru-KZ"/>
          </a:p>
        </p:txBody>
      </p:sp>
      <p:sp>
        <p:nvSpPr>
          <p:cNvPr id="6" name="Нижний колонтитул 5">
            <a:extLst>
              <a:ext uri="{FF2B5EF4-FFF2-40B4-BE49-F238E27FC236}">
                <a16:creationId xmlns:a16="http://schemas.microsoft.com/office/drawing/2014/main" id="{819D0B96-0831-469A-86F8-E0450309945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5686CF93-46A4-4185-AE6F-852E39B8D936}"/>
              </a:ext>
            </a:extLst>
          </p:cNvPr>
          <p:cNvSpPr>
            <a:spLocks noGrp="1"/>
          </p:cNvSpPr>
          <p:nvPr>
            <p:ph type="sldNum" sz="quarter" idx="12"/>
          </p:nvPr>
        </p:nvSpPr>
        <p:spPr/>
        <p:txBody>
          <a:bodyPr/>
          <a:lstStyle/>
          <a:p>
            <a:fld id="{72F1968C-3BE7-4F59-B65C-2B85760A8B9B}" type="slidenum">
              <a:rPr lang="ru-KZ" smtClean="0"/>
              <a:t>‹#›</a:t>
            </a:fld>
            <a:endParaRPr lang="ru-KZ"/>
          </a:p>
        </p:txBody>
      </p:sp>
    </p:spTree>
    <p:extLst>
      <p:ext uri="{BB962C8B-B14F-4D97-AF65-F5344CB8AC3E}">
        <p14:creationId xmlns:p14="http://schemas.microsoft.com/office/powerpoint/2010/main" val="83378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8CA83A-F811-4258-A98A-7F3C85FCE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616AAEB8-BFB9-4771-BBDB-30922F7BA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C63B9C2-183B-480C-9ED4-D86882EDD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6B90A-675A-4D64-9740-8194CBD06005}" type="datetimeFigureOut">
              <a:rPr lang="ru-KZ" smtClean="0"/>
              <a:t>01/28/2025</a:t>
            </a:fld>
            <a:endParaRPr lang="ru-KZ"/>
          </a:p>
        </p:txBody>
      </p:sp>
      <p:sp>
        <p:nvSpPr>
          <p:cNvPr id="5" name="Нижний колонтитул 4">
            <a:extLst>
              <a:ext uri="{FF2B5EF4-FFF2-40B4-BE49-F238E27FC236}">
                <a16:creationId xmlns:a16="http://schemas.microsoft.com/office/drawing/2014/main" id="{B31AA36F-7F6F-4C5F-A3FA-0023A89CD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B95D581B-1A91-4A18-8B60-4B57353CF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1968C-3BE7-4F59-B65C-2B85760A8B9B}" type="slidenum">
              <a:rPr lang="ru-KZ" smtClean="0"/>
              <a:t>‹#›</a:t>
            </a:fld>
            <a:endParaRPr lang="ru-KZ"/>
          </a:p>
        </p:txBody>
      </p:sp>
    </p:spTree>
    <p:extLst>
      <p:ext uri="{BB962C8B-B14F-4D97-AF65-F5344CB8AC3E}">
        <p14:creationId xmlns:p14="http://schemas.microsoft.com/office/powerpoint/2010/main" val="422276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4E55A7-551B-43B8-80DC-525AD2568523}"/>
              </a:ext>
            </a:extLst>
          </p:cNvPr>
          <p:cNvSpPr>
            <a:spLocks noGrp="1"/>
          </p:cNvSpPr>
          <p:nvPr>
            <p:ph type="ctrTitle"/>
          </p:nvPr>
        </p:nvSpPr>
        <p:spPr>
          <a:xfrm>
            <a:off x="1361971" y="1874268"/>
            <a:ext cx="9144000" cy="2387600"/>
          </a:xfrm>
        </p:spPr>
        <p:txBody>
          <a:bodyPr/>
          <a:lstStyle/>
          <a:p>
            <a:r>
              <a:rPr lang="en-GB" dirty="0">
                <a:latin typeface="Times New Roman" panose="02020603050405020304" pitchFamily="18" charset="0"/>
                <a:cs typeface="Times New Roman" panose="02020603050405020304" pitchFamily="18" charset="0"/>
              </a:rPr>
              <a:t>L</a:t>
            </a:r>
            <a:r>
              <a:rPr lang="en-US" dirty="0" err="1">
                <a:latin typeface="Times New Roman" panose="02020603050405020304" pitchFamily="18" charset="0"/>
                <a:cs typeface="Times New Roman" panose="02020603050405020304" pitchFamily="18" charset="0"/>
              </a:rPr>
              <a:t>ecture</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2</a:t>
            </a:r>
            <a:br>
              <a:rPr lang="ru-RU"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Plant tissue </a:t>
            </a:r>
            <a:endParaRPr lang="ru-KZ"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5BD92E8-BFDE-948E-FDDF-FD79E2520975}"/>
              </a:ext>
            </a:extLst>
          </p:cNvPr>
          <p:cNvSpPr txBox="1"/>
          <p:nvPr/>
        </p:nvSpPr>
        <p:spPr>
          <a:xfrm>
            <a:off x="3108194" y="362138"/>
            <a:ext cx="5822428" cy="1200329"/>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al-Farabi Kazakh National University</a:t>
            </a:r>
          </a:p>
          <a:p>
            <a:pPr algn="ctr"/>
            <a:r>
              <a:rPr lang="en-US" sz="2400" dirty="0">
                <a:latin typeface="Times New Roman" panose="02020603050405020304" pitchFamily="18" charset="0"/>
                <a:cs typeface="Times New Roman" panose="02020603050405020304" pitchFamily="18" charset="0"/>
              </a:rPr>
              <a:t>Faculty of Biology and biotechnology</a:t>
            </a:r>
          </a:p>
          <a:p>
            <a:pPr algn="ctr"/>
            <a:r>
              <a:rPr lang="en-US" sz="2400" dirty="0">
                <a:latin typeface="Times New Roman" panose="02020603050405020304" pitchFamily="18" charset="0"/>
                <a:cs typeface="Times New Roman" panose="02020603050405020304" pitchFamily="18" charset="0"/>
              </a:rPr>
              <a:t>Department of Biodiversity and Bioresources</a:t>
            </a:r>
            <a:r>
              <a:rPr lang="en-US" dirty="0"/>
              <a:t> </a:t>
            </a:r>
            <a:endParaRPr lang="ru-RU" dirty="0"/>
          </a:p>
        </p:txBody>
      </p:sp>
    </p:spTree>
    <p:extLst>
      <p:ext uri="{BB962C8B-B14F-4D97-AF65-F5344CB8AC3E}">
        <p14:creationId xmlns:p14="http://schemas.microsoft.com/office/powerpoint/2010/main" val="404715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0CA6A47-AAE4-B1EC-E2F9-55C1DA010611}"/>
              </a:ext>
            </a:extLst>
          </p:cNvPr>
          <p:cNvSpPr>
            <a:spLocks noGrp="1"/>
          </p:cNvSpPr>
          <p:nvPr>
            <p:ph idx="1"/>
          </p:nvPr>
        </p:nvSpPr>
        <p:spPr>
          <a:xfrm>
            <a:off x="530382" y="186948"/>
            <a:ext cx="10515600" cy="4351338"/>
          </a:xfrm>
        </p:spPr>
        <p:txBody>
          <a:bodyPr/>
          <a:lstStyle/>
          <a:p>
            <a:pPr algn="l" fontAlgn="base">
              <a:spcAft>
                <a:spcPts val="1200"/>
              </a:spcAft>
            </a:pPr>
            <a:r>
              <a:rPr lang="en-US" sz="3600" b="1" i="0" dirty="0">
                <a:solidFill>
                  <a:srgbClr val="5E0455"/>
                </a:solidFill>
                <a:effectLst/>
                <a:latin typeface="proxima-bold"/>
              </a:rPr>
              <a:t>2. Ground Tissue</a:t>
            </a:r>
          </a:p>
          <a:p>
            <a:pPr algn="l">
              <a:lnSpc>
                <a:spcPts val="2100"/>
              </a:lnSpc>
              <a:spcAft>
                <a:spcPts val="1200"/>
              </a:spcAft>
            </a:pPr>
            <a:r>
              <a:rPr lang="en-US" b="0" u="none" strike="noStrike" dirty="0">
                <a:solidFill>
                  <a:srgbClr val="337AB7"/>
                </a:solidFill>
                <a:effectLst/>
                <a:latin typeface="proxima-Regular"/>
              </a:rPr>
              <a:t>Ground tissue</a:t>
            </a:r>
            <a:r>
              <a:rPr lang="en-US" b="0" dirty="0">
                <a:solidFill>
                  <a:srgbClr val="313131"/>
                </a:solidFill>
                <a:effectLst/>
                <a:latin typeface="proxima-Regular"/>
              </a:rPr>
              <a:t> comprises much of the interior of a plant and helps in metabolism, storage, and support. Depending on location and function, ground tissues are made of three cell types:</a:t>
            </a:r>
          </a:p>
          <a:p>
            <a:pPr algn="l">
              <a:lnSpc>
                <a:spcPts val="2100"/>
              </a:lnSpc>
              <a:spcAft>
                <a:spcPts val="1200"/>
              </a:spcAft>
            </a:pPr>
            <a:endParaRPr lang="en-US" b="0" dirty="0">
              <a:solidFill>
                <a:srgbClr val="313131"/>
              </a:solidFill>
              <a:effectLst/>
              <a:latin typeface="proxima-Regular"/>
            </a:endParaRPr>
          </a:p>
          <a:p>
            <a:endParaRPr lang="ru-RU" dirty="0"/>
          </a:p>
        </p:txBody>
      </p:sp>
      <p:sp>
        <p:nvSpPr>
          <p:cNvPr id="5" name="TextBox 4">
            <a:extLst>
              <a:ext uri="{FF2B5EF4-FFF2-40B4-BE49-F238E27FC236}">
                <a16:creationId xmlns:a16="http://schemas.microsoft.com/office/drawing/2014/main" id="{F750EB12-6B7A-55F3-2DCC-D901585C9FEB}"/>
              </a:ext>
            </a:extLst>
          </p:cNvPr>
          <p:cNvSpPr txBox="1"/>
          <p:nvPr/>
        </p:nvSpPr>
        <p:spPr>
          <a:xfrm>
            <a:off x="573386" y="1820612"/>
            <a:ext cx="11045228" cy="4524315"/>
          </a:xfrm>
          <a:prstGeom prst="rect">
            <a:avLst/>
          </a:prstGeom>
          <a:noFill/>
        </p:spPr>
        <p:txBody>
          <a:bodyPr wrap="square">
            <a:spAutoFit/>
          </a:bodyPr>
          <a:lstStyle/>
          <a:p>
            <a:endParaRPr lang="en-US" b="1" i="1" dirty="0"/>
          </a:p>
          <a:p>
            <a:r>
              <a:rPr lang="en-US" b="1" i="1" dirty="0"/>
              <a:t>a. Parenchyma</a:t>
            </a:r>
          </a:p>
          <a:p>
            <a:r>
              <a:rPr lang="en-US" dirty="0"/>
              <a:t>They are spherical, elongated cells with a thin and flexible primary cell wall but lack a secondary cell wall. Parenchyma cells are totipotent and thus have the ability to divide and differentiate into any cell. They are the main component of young plant organs. They are found in almost all cell types, such as in mesophyll cells, stem cortex, and pith, and as a component of vascular tissues</a:t>
            </a:r>
          </a:p>
          <a:p>
            <a:endParaRPr lang="en-US" dirty="0"/>
          </a:p>
          <a:p>
            <a:r>
              <a:rPr lang="en-US" b="1" i="1" dirty="0"/>
              <a:t>b. Collenchyma</a:t>
            </a:r>
          </a:p>
          <a:p>
            <a:r>
              <a:rPr lang="en-US" dirty="0"/>
              <a:t>Like parenchyma cells, collenchyma also lacks secondary cell walls but is thicker than primary cell walls. As their cells are long and thin, they can stretch and elongate, which helps them provide structural support in growing regions of the stem and leaves.</a:t>
            </a:r>
          </a:p>
          <a:p>
            <a:endParaRPr lang="en-US" b="1" i="1" dirty="0"/>
          </a:p>
          <a:p>
            <a:r>
              <a:rPr lang="en-US" b="1" i="1" dirty="0"/>
              <a:t>c. Sclerenchyma</a:t>
            </a:r>
          </a:p>
          <a:p>
            <a:r>
              <a:rPr lang="en-US" dirty="0"/>
              <a:t> Unlike other ground tissues, sclerenchyma has secondary cell walls composed of lignin. This tough substance is the primary component of wood. So, these cells cannot stretch and are dead. They provide structural support to the plant.</a:t>
            </a:r>
            <a:endParaRPr lang="ru-RU" dirty="0"/>
          </a:p>
        </p:txBody>
      </p:sp>
    </p:spTree>
    <p:extLst>
      <p:ext uri="{BB962C8B-B14F-4D97-AF65-F5344CB8AC3E}">
        <p14:creationId xmlns:p14="http://schemas.microsoft.com/office/powerpoint/2010/main" val="157597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E5A180-7C22-4B17-9C0B-A188E639C46F}"/>
              </a:ext>
            </a:extLst>
          </p:cNvPr>
          <p:cNvSpPr>
            <a:spLocks noGrp="1"/>
          </p:cNvSpPr>
          <p:nvPr>
            <p:ph type="title"/>
          </p:nvPr>
        </p:nvSpPr>
        <p:spPr/>
        <p:txBody>
          <a:bodyPr/>
          <a:lstStyle/>
          <a:p>
            <a:r>
              <a:rPr lang="en-US" b="1" i="0" dirty="0">
                <a:solidFill>
                  <a:srgbClr val="993366"/>
                </a:solidFill>
                <a:effectLst/>
                <a:latin typeface="Roboto"/>
              </a:rPr>
              <a:t>1. Parenchyma :</a:t>
            </a:r>
            <a:endParaRPr lang="ru-KZ" dirty="0"/>
          </a:p>
        </p:txBody>
      </p:sp>
      <p:sp>
        <p:nvSpPr>
          <p:cNvPr id="3" name="Объект 2">
            <a:extLst>
              <a:ext uri="{FF2B5EF4-FFF2-40B4-BE49-F238E27FC236}">
                <a16:creationId xmlns:a16="http://schemas.microsoft.com/office/drawing/2014/main" id="{8AB9E9B4-2609-42BE-A169-F1EBB8A0324B}"/>
              </a:ext>
            </a:extLst>
          </p:cNvPr>
          <p:cNvSpPr>
            <a:spLocks noGrp="1"/>
          </p:cNvSpPr>
          <p:nvPr>
            <p:ph idx="1"/>
          </p:nvPr>
        </p:nvSpPr>
        <p:spPr>
          <a:xfrm>
            <a:off x="6806152" y="1690688"/>
            <a:ext cx="4227136" cy="4351338"/>
          </a:xfrm>
        </p:spPr>
        <p:txBody>
          <a:bodyPr>
            <a:normAutofit fontScale="92500" lnSpcReduction="20000"/>
          </a:bodyPr>
          <a:lstStyle/>
          <a:p>
            <a:pPr algn="l">
              <a:buFont typeface="Arial" panose="020B0604020202020204" pitchFamily="34" charset="0"/>
              <a:buChar char="•"/>
            </a:pPr>
            <a:r>
              <a:rPr lang="en-US" b="0" i="0" dirty="0">
                <a:solidFill>
                  <a:srgbClr val="222222"/>
                </a:solidFill>
                <a:effectLst/>
                <a:latin typeface="Roboto"/>
              </a:rPr>
              <a:t>The parenchyma tissue is composed of living cells which are variable in thin morphology and physiology but generally having thin wall and a polyhedral shape and concern with vegetative activities of the plant.</a:t>
            </a:r>
          </a:p>
          <a:p>
            <a:pPr algn="l">
              <a:buFont typeface="Arial" panose="020B0604020202020204" pitchFamily="34" charset="0"/>
              <a:buChar char="•"/>
            </a:pPr>
            <a:r>
              <a:rPr lang="en-US" b="0" i="0" dirty="0">
                <a:solidFill>
                  <a:srgbClr val="222222"/>
                </a:solidFill>
                <a:effectLst/>
                <a:latin typeface="Roboto"/>
              </a:rPr>
              <a:t>They have inter cellular spaces between them.</a:t>
            </a:r>
          </a:p>
          <a:p>
            <a:pPr algn="l">
              <a:buFont typeface="Arial" panose="020B0604020202020204" pitchFamily="34" charset="0"/>
              <a:buChar char="•"/>
            </a:pPr>
            <a:r>
              <a:rPr lang="en-US" b="0" i="0" dirty="0">
                <a:solidFill>
                  <a:srgbClr val="222222"/>
                </a:solidFill>
                <a:effectLst/>
                <a:latin typeface="Roboto"/>
              </a:rPr>
              <a:t>They act as storage for food and water</a:t>
            </a:r>
          </a:p>
          <a:p>
            <a:endParaRPr lang="ru-KZ" dirty="0"/>
          </a:p>
        </p:txBody>
      </p:sp>
      <p:pic>
        <p:nvPicPr>
          <p:cNvPr id="5" name="Рисунок 4">
            <a:extLst>
              <a:ext uri="{FF2B5EF4-FFF2-40B4-BE49-F238E27FC236}">
                <a16:creationId xmlns:a16="http://schemas.microsoft.com/office/drawing/2014/main" id="{9B85BFA4-4835-4CEB-B268-4A62338CF261}"/>
              </a:ext>
            </a:extLst>
          </p:cNvPr>
          <p:cNvPicPr>
            <a:picLocks noChangeAspect="1"/>
          </p:cNvPicPr>
          <p:nvPr/>
        </p:nvPicPr>
        <p:blipFill rotWithShape="1">
          <a:blip r:embed="rId2"/>
          <a:srcRect l="10129" t="38720" r="36212" b="7964"/>
          <a:stretch/>
        </p:blipFill>
        <p:spPr>
          <a:xfrm>
            <a:off x="584461" y="1423447"/>
            <a:ext cx="6542203" cy="4753515"/>
          </a:xfrm>
          <a:prstGeom prst="rect">
            <a:avLst/>
          </a:prstGeom>
        </p:spPr>
      </p:pic>
    </p:spTree>
    <p:extLst>
      <p:ext uri="{BB962C8B-B14F-4D97-AF65-F5344CB8AC3E}">
        <p14:creationId xmlns:p14="http://schemas.microsoft.com/office/powerpoint/2010/main" val="286173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B08B22-C63B-4DCF-86FE-94185D52E518}"/>
              </a:ext>
            </a:extLst>
          </p:cNvPr>
          <p:cNvSpPr>
            <a:spLocks noGrp="1"/>
          </p:cNvSpPr>
          <p:nvPr>
            <p:ph type="title"/>
          </p:nvPr>
        </p:nvSpPr>
        <p:spPr>
          <a:xfrm>
            <a:off x="720505" y="18255"/>
            <a:ext cx="10515600" cy="1325563"/>
          </a:xfrm>
        </p:spPr>
        <p:txBody>
          <a:bodyPr/>
          <a:lstStyle/>
          <a:p>
            <a:r>
              <a:rPr lang="en-US" b="1" i="0" dirty="0">
                <a:solidFill>
                  <a:srgbClr val="993366"/>
                </a:solidFill>
                <a:effectLst/>
                <a:latin typeface="Roboto"/>
              </a:rPr>
              <a:t>Types of Parenchyma :</a:t>
            </a:r>
            <a:endParaRPr lang="ru-KZ" dirty="0"/>
          </a:p>
        </p:txBody>
      </p:sp>
      <p:sp>
        <p:nvSpPr>
          <p:cNvPr id="3" name="Объект 2">
            <a:extLst>
              <a:ext uri="{FF2B5EF4-FFF2-40B4-BE49-F238E27FC236}">
                <a16:creationId xmlns:a16="http://schemas.microsoft.com/office/drawing/2014/main" id="{59AA31BE-5672-4DEB-8901-1B16FE1C22B5}"/>
              </a:ext>
            </a:extLst>
          </p:cNvPr>
          <p:cNvSpPr>
            <a:spLocks noGrp="1"/>
          </p:cNvSpPr>
          <p:nvPr>
            <p:ph idx="1"/>
          </p:nvPr>
        </p:nvSpPr>
        <p:spPr>
          <a:xfrm>
            <a:off x="639024" y="1253331"/>
            <a:ext cx="10515600" cy="5500554"/>
          </a:xfrm>
        </p:spPr>
        <p:txBody>
          <a:bodyPr/>
          <a:lstStyle/>
          <a:p>
            <a:pPr algn="l">
              <a:buFont typeface="+mj-lt"/>
              <a:buAutoNum type="arabicPeriod"/>
            </a:pPr>
            <a:r>
              <a:rPr lang="en-US" b="1" i="0" dirty="0">
                <a:solidFill>
                  <a:srgbClr val="993366"/>
                </a:solidFill>
                <a:effectLst/>
                <a:latin typeface="Roboto"/>
              </a:rPr>
              <a:t>Aerenchyma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In hydrophytes, the intercellular space between cells become wide &amp; filled with air.</a:t>
            </a:r>
          </a:p>
          <a:p>
            <a:pPr marL="742950" lvl="1" indent="-285750" algn="l">
              <a:buFont typeface="+mj-lt"/>
              <a:buAutoNum type="arabicPeriod"/>
            </a:pPr>
            <a:r>
              <a:rPr lang="en-US" b="0" i="0" dirty="0">
                <a:solidFill>
                  <a:srgbClr val="222222"/>
                </a:solidFill>
                <a:effectLst/>
                <a:latin typeface="Roboto"/>
              </a:rPr>
              <a:t>Such a parenchymatous tissue having large air spaces is called Aerenchyma.</a:t>
            </a:r>
          </a:p>
          <a:p>
            <a:pPr marL="742950" lvl="1" indent="-285750" algn="l">
              <a:buFont typeface="+mj-lt"/>
              <a:buAutoNum type="arabicPeriod"/>
            </a:pPr>
            <a:r>
              <a:rPr lang="en-US" b="0" i="0" dirty="0">
                <a:solidFill>
                  <a:srgbClr val="222222"/>
                </a:solidFill>
                <a:effectLst/>
                <a:latin typeface="Roboto"/>
              </a:rPr>
              <a:t>These help in gaseous exchange and provide buoyancy to plant.</a:t>
            </a:r>
          </a:p>
          <a:p>
            <a:pPr algn="l">
              <a:buFont typeface="+mj-lt"/>
              <a:buAutoNum type="arabicPeriod"/>
            </a:pPr>
            <a:r>
              <a:rPr lang="en-US" b="1" i="0" dirty="0">
                <a:solidFill>
                  <a:srgbClr val="993366"/>
                </a:solidFill>
                <a:effectLst/>
                <a:latin typeface="Roboto"/>
              </a:rPr>
              <a:t>Chlorenchyma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When parenchyma is richly supplied with chloroplasts, it is called chlorenchyma.</a:t>
            </a:r>
          </a:p>
          <a:p>
            <a:pPr marL="742950" lvl="1" indent="-285750" algn="l">
              <a:buFont typeface="+mj-lt"/>
              <a:buAutoNum type="arabicPeriod"/>
            </a:pPr>
            <a:r>
              <a:rPr lang="en-US" b="0" i="0" dirty="0">
                <a:solidFill>
                  <a:srgbClr val="222222"/>
                </a:solidFill>
                <a:effectLst/>
                <a:latin typeface="Roboto"/>
              </a:rPr>
              <a:t>They are found in leaf mesophyll, sepals, </a:t>
            </a:r>
            <a:r>
              <a:rPr lang="en-US" b="0" i="0" dirty="0" err="1">
                <a:solidFill>
                  <a:srgbClr val="222222"/>
                </a:solidFill>
                <a:effectLst/>
                <a:latin typeface="Roboto"/>
              </a:rPr>
              <a:t>phylloclades</a:t>
            </a:r>
            <a:r>
              <a:rPr lang="en-US" b="0" i="0" dirty="0">
                <a:solidFill>
                  <a:srgbClr val="222222"/>
                </a:solidFill>
                <a:effectLst/>
                <a:latin typeface="Roboto"/>
              </a:rPr>
              <a:t>, phyllodes, cladodes etc. It is photosynthetic in function and posses chlorophyll.</a:t>
            </a:r>
          </a:p>
          <a:p>
            <a:endParaRPr lang="ru-KZ" dirty="0"/>
          </a:p>
        </p:txBody>
      </p:sp>
    </p:spTree>
    <p:extLst>
      <p:ext uri="{BB962C8B-B14F-4D97-AF65-F5344CB8AC3E}">
        <p14:creationId xmlns:p14="http://schemas.microsoft.com/office/powerpoint/2010/main" val="16154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84AD91-BFF8-4307-BFA4-E9CEB2E31EA3}"/>
              </a:ext>
            </a:extLst>
          </p:cNvPr>
          <p:cNvSpPr>
            <a:spLocks noGrp="1"/>
          </p:cNvSpPr>
          <p:nvPr>
            <p:ph type="title"/>
          </p:nvPr>
        </p:nvSpPr>
        <p:spPr/>
        <p:txBody>
          <a:bodyPr/>
          <a:lstStyle/>
          <a:p>
            <a:endParaRPr lang="ru-KZ"/>
          </a:p>
        </p:txBody>
      </p:sp>
      <p:pic>
        <p:nvPicPr>
          <p:cNvPr id="5" name="Объект 4">
            <a:extLst>
              <a:ext uri="{FF2B5EF4-FFF2-40B4-BE49-F238E27FC236}">
                <a16:creationId xmlns:a16="http://schemas.microsoft.com/office/drawing/2014/main" id="{E7D75E6D-7C8E-4AC1-9ED0-E638715B4F71}"/>
              </a:ext>
            </a:extLst>
          </p:cNvPr>
          <p:cNvPicPr>
            <a:picLocks noGrp="1" noChangeAspect="1"/>
          </p:cNvPicPr>
          <p:nvPr>
            <p:ph idx="1"/>
          </p:nvPr>
        </p:nvPicPr>
        <p:blipFill rotWithShape="1">
          <a:blip r:embed="rId2"/>
          <a:srcRect l="18966" t="28887" r="35336" b="21935"/>
          <a:stretch/>
        </p:blipFill>
        <p:spPr>
          <a:xfrm>
            <a:off x="1193505" y="789988"/>
            <a:ext cx="9421076" cy="5702887"/>
          </a:xfrm>
        </p:spPr>
      </p:pic>
    </p:spTree>
    <p:extLst>
      <p:ext uri="{BB962C8B-B14F-4D97-AF65-F5344CB8AC3E}">
        <p14:creationId xmlns:p14="http://schemas.microsoft.com/office/powerpoint/2010/main" val="213796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B83D8F-BB22-4434-BAB8-29870793E11B}"/>
              </a:ext>
            </a:extLst>
          </p:cNvPr>
          <p:cNvSpPr>
            <a:spLocks noGrp="1"/>
          </p:cNvSpPr>
          <p:nvPr>
            <p:ph type="title"/>
          </p:nvPr>
        </p:nvSpPr>
        <p:spPr/>
        <p:txBody>
          <a:bodyPr/>
          <a:lstStyle/>
          <a:p>
            <a:r>
              <a:rPr lang="en-US" b="1" i="0" dirty="0">
                <a:solidFill>
                  <a:srgbClr val="993366"/>
                </a:solidFill>
                <a:effectLst/>
                <a:latin typeface="Roboto"/>
              </a:rPr>
              <a:t>2. Collenchyma :</a:t>
            </a:r>
            <a:br>
              <a:rPr lang="en-US" b="0" i="0" dirty="0">
                <a:solidFill>
                  <a:srgbClr val="222222"/>
                </a:solidFill>
                <a:effectLst/>
                <a:latin typeface="Roboto"/>
              </a:rPr>
            </a:br>
            <a:endParaRPr lang="ru-KZ" dirty="0"/>
          </a:p>
        </p:txBody>
      </p:sp>
      <p:sp>
        <p:nvSpPr>
          <p:cNvPr id="3" name="Объект 2">
            <a:extLst>
              <a:ext uri="{FF2B5EF4-FFF2-40B4-BE49-F238E27FC236}">
                <a16:creationId xmlns:a16="http://schemas.microsoft.com/office/drawing/2014/main" id="{A23762F0-D724-4F59-A4F1-6BC394AFF991}"/>
              </a:ext>
            </a:extLst>
          </p:cNvPr>
          <p:cNvSpPr>
            <a:spLocks noGrp="1"/>
          </p:cNvSpPr>
          <p:nvPr>
            <p:ph idx="1"/>
          </p:nvPr>
        </p:nvSpPr>
        <p:spPr/>
        <p:txBody>
          <a:bodyPr/>
          <a:lstStyle/>
          <a:p>
            <a:pPr algn="l">
              <a:buFont typeface="Arial" panose="020B0604020202020204" pitchFamily="34" charset="0"/>
              <a:buChar char="•"/>
            </a:pPr>
            <a:r>
              <a:rPr lang="en-US" b="0" i="0" dirty="0">
                <a:solidFill>
                  <a:srgbClr val="222222"/>
                </a:solidFill>
                <a:effectLst/>
                <a:latin typeface="Roboto"/>
              </a:rPr>
              <a:t>It was discovered and coined by </a:t>
            </a:r>
            <a:r>
              <a:rPr lang="en-US" dirty="0">
                <a:solidFill>
                  <a:srgbClr val="222222"/>
                </a:solidFill>
                <a:latin typeface="Roboto"/>
              </a:rPr>
              <a:t>S</a:t>
            </a:r>
            <a:r>
              <a:rPr lang="en-US" b="0" i="0" dirty="0">
                <a:solidFill>
                  <a:srgbClr val="222222"/>
                </a:solidFill>
                <a:effectLst/>
                <a:latin typeface="Roboto"/>
              </a:rPr>
              <a:t>chleiden (1839).</a:t>
            </a:r>
          </a:p>
          <a:p>
            <a:pPr algn="l">
              <a:buFont typeface="Arial" panose="020B0604020202020204" pitchFamily="34" charset="0"/>
              <a:buChar char="•"/>
            </a:pPr>
            <a:r>
              <a:rPr lang="en-US" b="0" i="0" dirty="0">
                <a:solidFill>
                  <a:srgbClr val="222222"/>
                </a:solidFill>
                <a:effectLst/>
                <a:latin typeface="Roboto"/>
              </a:rPr>
              <a:t>The cells are living with intercellular space in between the cells or junctional places filled with cellulose and pectin.</a:t>
            </a:r>
          </a:p>
          <a:p>
            <a:pPr algn="l">
              <a:buFont typeface="Arial" panose="020B0604020202020204" pitchFamily="34" charset="0"/>
              <a:buChar char="•"/>
            </a:pPr>
            <a:r>
              <a:rPr lang="en-US" b="0" i="0" dirty="0">
                <a:solidFill>
                  <a:srgbClr val="222222"/>
                </a:solidFill>
                <a:effectLst/>
                <a:latin typeface="Roboto"/>
              </a:rPr>
              <a:t>Generally they are longer than parenchyma</a:t>
            </a:r>
          </a:p>
          <a:p>
            <a:pPr algn="l">
              <a:buFont typeface="Arial" panose="020B0604020202020204" pitchFamily="34" charset="0"/>
              <a:buChar char="•"/>
            </a:pPr>
            <a:r>
              <a:rPr lang="en-US" b="0" i="0" dirty="0">
                <a:solidFill>
                  <a:srgbClr val="222222"/>
                </a:solidFill>
                <a:effectLst/>
                <a:latin typeface="Roboto"/>
              </a:rPr>
              <a:t>Usually they are known as living mechanical tissue owing to their supportive functions.</a:t>
            </a:r>
          </a:p>
          <a:p>
            <a:pPr algn="l">
              <a:buFont typeface="Arial" panose="020B0604020202020204" pitchFamily="34" charset="0"/>
              <a:buChar char="•"/>
            </a:pPr>
            <a:r>
              <a:rPr lang="en-US" b="0" i="0" dirty="0">
                <a:solidFill>
                  <a:srgbClr val="222222"/>
                </a:solidFill>
                <a:effectLst/>
                <a:latin typeface="Roboto"/>
              </a:rPr>
              <a:t>It provides flexibility and strength to young plant organ.</a:t>
            </a:r>
          </a:p>
          <a:p>
            <a:endParaRPr lang="ru-KZ" dirty="0"/>
          </a:p>
        </p:txBody>
      </p:sp>
    </p:spTree>
    <p:extLst>
      <p:ext uri="{BB962C8B-B14F-4D97-AF65-F5344CB8AC3E}">
        <p14:creationId xmlns:p14="http://schemas.microsoft.com/office/powerpoint/2010/main" val="126240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EF436-A45C-4FC6-BCDF-1D1CA68F8F3F}"/>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665D7430-AC73-4F2C-A9DE-08072B2946E5}"/>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9C5307C8-D326-4FD9-B8F4-38190D7BFCB5}"/>
              </a:ext>
            </a:extLst>
          </p:cNvPr>
          <p:cNvPicPr>
            <a:picLocks noChangeAspect="1"/>
          </p:cNvPicPr>
          <p:nvPr/>
        </p:nvPicPr>
        <p:blipFill rotWithShape="1">
          <a:blip r:embed="rId2"/>
          <a:srcRect l="19020" t="21443" r="36830" b="25224"/>
          <a:stretch/>
        </p:blipFill>
        <p:spPr>
          <a:xfrm>
            <a:off x="1781666" y="537326"/>
            <a:ext cx="8116478" cy="5515227"/>
          </a:xfrm>
          <a:prstGeom prst="rect">
            <a:avLst/>
          </a:prstGeom>
        </p:spPr>
      </p:pic>
    </p:spTree>
    <p:extLst>
      <p:ext uri="{BB962C8B-B14F-4D97-AF65-F5344CB8AC3E}">
        <p14:creationId xmlns:p14="http://schemas.microsoft.com/office/powerpoint/2010/main" val="90048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8A93BF-0C1C-4129-BB43-3C2031560366}"/>
              </a:ext>
            </a:extLst>
          </p:cNvPr>
          <p:cNvSpPr>
            <a:spLocks noGrp="1"/>
          </p:cNvSpPr>
          <p:nvPr>
            <p:ph type="title"/>
          </p:nvPr>
        </p:nvSpPr>
        <p:spPr/>
        <p:txBody>
          <a:bodyPr/>
          <a:lstStyle/>
          <a:p>
            <a:r>
              <a:rPr lang="en-US" b="1" i="0" dirty="0">
                <a:solidFill>
                  <a:srgbClr val="993366"/>
                </a:solidFill>
                <a:effectLst/>
                <a:latin typeface="Roboto"/>
              </a:rPr>
              <a:t>3. Sclerenchyma :</a:t>
            </a:r>
            <a:endParaRPr lang="ru-KZ" dirty="0"/>
          </a:p>
        </p:txBody>
      </p:sp>
      <p:sp>
        <p:nvSpPr>
          <p:cNvPr id="3" name="Объект 2">
            <a:extLst>
              <a:ext uri="{FF2B5EF4-FFF2-40B4-BE49-F238E27FC236}">
                <a16:creationId xmlns:a16="http://schemas.microsoft.com/office/drawing/2014/main" id="{68C544D6-95DC-4109-A2B6-DE30B9CCE085}"/>
              </a:ext>
            </a:extLst>
          </p:cNvPr>
          <p:cNvSpPr>
            <a:spLocks noGrp="1"/>
          </p:cNvSpPr>
          <p:nvPr>
            <p:ph idx="1"/>
          </p:nvPr>
        </p:nvSpPr>
        <p:spPr>
          <a:xfrm>
            <a:off x="7626285" y="1420272"/>
            <a:ext cx="3972612" cy="4351338"/>
          </a:xfrm>
        </p:spPr>
        <p:txBody>
          <a:bodyPr>
            <a:normAutofit lnSpcReduction="10000"/>
          </a:bodyPr>
          <a:lstStyle/>
          <a:p>
            <a:pPr algn="l">
              <a:buFont typeface="Arial" panose="020B0604020202020204" pitchFamily="34" charset="0"/>
              <a:buChar char="•"/>
            </a:pPr>
            <a:r>
              <a:rPr lang="en-US" b="0" i="0" dirty="0">
                <a:solidFill>
                  <a:srgbClr val="222222"/>
                </a:solidFill>
                <a:effectLst/>
                <a:latin typeface="Roboto"/>
              </a:rPr>
              <a:t>They were discovered and coined by </a:t>
            </a:r>
            <a:r>
              <a:rPr lang="en-US" b="1" i="0" dirty="0" err="1">
                <a:solidFill>
                  <a:srgbClr val="222222"/>
                </a:solidFill>
                <a:effectLst/>
                <a:latin typeface="Roboto"/>
              </a:rPr>
              <a:t>Mettenius</a:t>
            </a:r>
            <a:r>
              <a:rPr lang="en-US" b="1" i="0" dirty="0">
                <a:solidFill>
                  <a:srgbClr val="222222"/>
                </a:solidFill>
                <a:effectLst/>
                <a:latin typeface="Roboto"/>
              </a:rPr>
              <a:t> </a:t>
            </a:r>
            <a:r>
              <a:rPr lang="en-US" b="0" i="0" dirty="0">
                <a:solidFill>
                  <a:srgbClr val="222222"/>
                </a:solidFill>
                <a:effectLst/>
                <a:latin typeface="Roboto"/>
              </a:rPr>
              <a:t>(1805).</a:t>
            </a:r>
          </a:p>
          <a:p>
            <a:pPr algn="l">
              <a:buFont typeface="Arial" panose="020B0604020202020204" pitchFamily="34" charset="0"/>
              <a:buChar char="•"/>
            </a:pPr>
            <a:r>
              <a:rPr lang="en-US" b="0" i="0" dirty="0">
                <a:solidFill>
                  <a:srgbClr val="222222"/>
                </a:solidFill>
                <a:effectLst/>
                <a:latin typeface="Roboto"/>
              </a:rPr>
              <a:t>The cells are long, narrow, pointed at ends, thick walled and lignified. They are the dead cells.</a:t>
            </a:r>
          </a:p>
          <a:p>
            <a:pPr algn="l">
              <a:buFont typeface="Arial" panose="020B0604020202020204" pitchFamily="34" charset="0"/>
              <a:buChar char="•"/>
            </a:pPr>
            <a:r>
              <a:rPr lang="en-US" b="0" i="0" dirty="0">
                <a:solidFill>
                  <a:srgbClr val="222222"/>
                </a:solidFill>
                <a:effectLst/>
                <a:latin typeface="Roboto"/>
              </a:rPr>
              <a:t>It impart hardness to plant parts and give mechanical strength.</a:t>
            </a:r>
          </a:p>
          <a:p>
            <a:endParaRPr lang="ru-KZ" dirty="0"/>
          </a:p>
        </p:txBody>
      </p:sp>
      <p:pic>
        <p:nvPicPr>
          <p:cNvPr id="5" name="Рисунок 4">
            <a:extLst>
              <a:ext uri="{FF2B5EF4-FFF2-40B4-BE49-F238E27FC236}">
                <a16:creationId xmlns:a16="http://schemas.microsoft.com/office/drawing/2014/main" id="{6D02C848-D111-4E9F-B11A-BF1062D0AA4E}"/>
              </a:ext>
            </a:extLst>
          </p:cNvPr>
          <p:cNvPicPr>
            <a:picLocks noChangeAspect="1"/>
          </p:cNvPicPr>
          <p:nvPr/>
        </p:nvPicPr>
        <p:blipFill rotWithShape="1">
          <a:blip r:embed="rId2"/>
          <a:srcRect l="13145" t="27766" r="34820" b="20138"/>
          <a:stretch/>
        </p:blipFill>
        <p:spPr>
          <a:xfrm>
            <a:off x="0" y="1690688"/>
            <a:ext cx="7711125" cy="4342520"/>
          </a:xfrm>
          <a:prstGeom prst="rect">
            <a:avLst/>
          </a:prstGeom>
        </p:spPr>
      </p:pic>
    </p:spTree>
    <p:extLst>
      <p:ext uri="{BB962C8B-B14F-4D97-AF65-F5344CB8AC3E}">
        <p14:creationId xmlns:p14="http://schemas.microsoft.com/office/powerpoint/2010/main" val="93736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02704-F0FB-49C4-BDA4-8B22BD0EB38D}"/>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8F6464DE-690D-4541-8C67-378EA52A5DF6}"/>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975922FE-731C-4508-9293-3AAB43FD8F50}"/>
              </a:ext>
            </a:extLst>
          </p:cNvPr>
          <p:cNvPicPr>
            <a:picLocks noChangeAspect="1"/>
          </p:cNvPicPr>
          <p:nvPr/>
        </p:nvPicPr>
        <p:blipFill rotWithShape="1">
          <a:blip r:embed="rId2"/>
          <a:srcRect l="18789" t="23230" r="36288" b="22062"/>
          <a:stretch/>
        </p:blipFill>
        <p:spPr>
          <a:xfrm>
            <a:off x="1659117" y="733204"/>
            <a:ext cx="7946797" cy="5443759"/>
          </a:xfrm>
          <a:prstGeom prst="rect">
            <a:avLst/>
          </a:prstGeom>
        </p:spPr>
      </p:pic>
    </p:spTree>
    <p:extLst>
      <p:ext uri="{BB962C8B-B14F-4D97-AF65-F5344CB8AC3E}">
        <p14:creationId xmlns:p14="http://schemas.microsoft.com/office/powerpoint/2010/main" val="29011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37CA3F-9A64-42AF-8624-8FD802F9EA38}"/>
              </a:ext>
            </a:extLst>
          </p:cNvPr>
          <p:cNvSpPr>
            <a:spLocks noGrp="1"/>
          </p:cNvSpPr>
          <p:nvPr>
            <p:ph type="title"/>
          </p:nvPr>
        </p:nvSpPr>
        <p:spPr/>
        <p:txBody>
          <a:bodyPr/>
          <a:lstStyle/>
          <a:p>
            <a:r>
              <a:rPr lang="en-US" b="1" i="0" dirty="0">
                <a:solidFill>
                  <a:srgbClr val="993366"/>
                </a:solidFill>
                <a:effectLst/>
                <a:latin typeface="Roboto"/>
              </a:rPr>
              <a:t>Complex permanent tissues :</a:t>
            </a:r>
            <a:endParaRPr lang="ru-KZ" dirty="0"/>
          </a:p>
        </p:txBody>
      </p:sp>
      <p:sp>
        <p:nvSpPr>
          <p:cNvPr id="3" name="Объект 2">
            <a:extLst>
              <a:ext uri="{FF2B5EF4-FFF2-40B4-BE49-F238E27FC236}">
                <a16:creationId xmlns:a16="http://schemas.microsoft.com/office/drawing/2014/main" id="{F386F763-76FB-49F8-AC7D-49D6915AFB4A}"/>
              </a:ext>
            </a:extLst>
          </p:cNvPr>
          <p:cNvSpPr>
            <a:spLocks noGrp="1"/>
          </p:cNvSpPr>
          <p:nvPr>
            <p:ph idx="1"/>
          </p:nvPr>
        </p:nvSpPr>
        <p:spPr/>
        <p:txBody>
          <a:bodyPr/>
          <a:lstStyle/>
          <a:p>
            <a:br>
              <a:rPr lang="en-US" dirty="0"/>
            </a:br>
            <a:r>
              <a:rPr lang="en-US" sz="3600" b="0" i="0" dirty="0">
                <a:solidFill>
                  <a:srgbClr val="222222"/>
                </a:solidFill>
                <a:effectLst/>
                <a:latin typeface="Roboto"/>
              </a:rPr>
              <a:t>Complex tissues are of following two types. They are </a:t>
            </a:r>
            <a:r>
              <a:rPr lang="en-US" sz="3600" b="1" i="0" dirty="0">
                <a:solidFill>
                  <a:srgbClr val="222222"/>
                </a:solidFill>
                <a:effectLst/>
                <a:latin typeface="Roboto"/>
              </a:rPr>
              <a:t>Xylem </a:t>
            </a:r>
            <a:r>
              <a:rPr lang="en-US" sz="3600" b="0" i="0" dirty="0">
                <a:solidFill>
                  <a:srgbClr val="222222"/>
                </a:solidFill>
                <a:effectLst/>
                <a:latin typeface="Roboto"/>
              </a:rPr>
              <a:t>and</a:t>
            </a:r>
            <a:r>
              <a:rPr lang="en-US" sz="3600" b="1" i="0" dirty="0">
                <a:solidFill>
                  <a:srgbClr val="222222"/>
                </a:solidFill>
                <a:effectLst/>
                <a:latin typeface="Roboto"/>
              </a:rPr>
              <a:t> Phloem</a:t>
            </a:r>
            <a:endParaRPr lang="ru-KZ" dirty="0"/>
          </a:p>
        </p:txBody>
      </p:sp>
    </p:spTree>
    <p:extLst>
      <p:ext uri="{BB962C8B-B14F-4D97-AF65-F5344CB8AC3E}">
        <p14:creationId xmlns:p14="http://schemas.microsoft.com/office/powerpoint/2010/main" val="65157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507746-A2CD-40E2-BE68-7944A6CBE52A}"/>
              </a:ext>
            </a:extLst>
          </p:cNvPr>
          <p:cNvSpPr>
            <a:spLocks noGrp="1"/>
          </p:cNvSpPr>
          <p:nvPr>
            <p:ph type="title"/>
          </p:nvPr>
        </p:nvSpPr>
        <p:spPr/>
        <p:txBody>
          <a:bodyPr/>
          <a:lstStyle/>
          <a:p>
            <a:r>
              <a:rPr lang="en-US" b="1" i="0" dirty="0">
                <a:solidFill>
                  <a:srgbClr val="993366"/>
                </a:solidFill>
                <a:effectLst/>
                <a:latin typeface="Roboto"/>
              </a:rPr>
              <a:t>Xylem :</a:t>
            </a:r>
            <a:endParaRPr lang="ru-KZ" dirty="0"/>
          </a:p>
        </p:txBody>
      </p:sp>
      <p:sp>
        <p:nvSpPr>
          <p:cNvPr id="3" name="Объект 2">
            <a:extLst>
              <a:ext uri="{FF2B5EF4-FFF2-40B4-BE49-F238E27FC236}">
                <a16:creationId xmlns:a16="http://schemas.microsoft.com/office/drawing/2014/main" id="{7D669FF1-0810-48C2-B69C-C5D228113B56}"/>
              </a:ext>
            </a:extLst>
          </p:cNvPr>
          <p:cNvSpPr>
            <a:spLocks noGrp="1"/>
          </p:cNvSpPr>
          <p:nvPr>
            <p:ph idx="1"/>
          </p:nvPr>
        </p:nvSpPr>
        <p:spPr>
          <a:xfrm>
            <a:off x="131190" y="1690688"/>
            <a:ext cx="7495095" cy="4351338"/>
          </a:xfrm>
        </p:spPr>
        <p:txBody>
          <a:bodyPr/>
          <a:lstStyle/>
          <a:p>
            <a:br>
              <a:rPr lang="en-US" dirty="0"/>
            </a:br>
            <a:r>
              <a:rPr lang="en-US" b="0" i="0" dirty="0">
                <a:solidFill>
                  <a:srgbClr val="222222"/>
                </a:solidFill>
                <a:effectLst/>
                <a:latin typeface="Roboto"/>
              </a:rPr>
              <a:t>Its main function is conduction of water and mineral salts from root to the top of plant.</a:t>
            </a:r>
          </a:p>
          <a:p>
            <a:r>
              <a:rPr lang="en-US" b="0" i="0" dirty="0">
                <a:solidFill>
                  <a:srgbClr val="222222"/>
                </a:solidFill>
                <a:effectLst/>
                <a:latin typeface="Roboto"/>
              </a:rPr>
              <a:t>Primary xylem elements originate from </a:t>
            </a:r>
            <a:r>
              <a:rPr lang="en-US" b="0" i="0" dirty="0" err="1">
                <a:solidFill>
                  <a:srgbClr val="222222"/>
                </a:solidFill>
                <a:effectLst/>
                <a:latin typeface="Roboto"/>
              </a:rPr>
              <a:t>procambuim</a:t>
            </a:r>
            <a:r>
              <a:rPr lang="en-US" b="0" i="0" dirty="0">
                <a:solidFill>
                  <a:srgbClr val="222222"/>
                </a:solidFill>
                <a:effectLst/>
                <a:latin typeface="Roboto"/>
              </a:rPr>
              <a:t> of apical meristem. </a:t>
            </a:r>
          </a:p>
          <a:p>
            <a:r>
              <a:rPr lang="en-US" b="0" i="0" dirty="0">
                <a:solidFill>
                  <a:srgbClr val="222222"/>
                </a:solidFill>
                <a:effectLst/>
                <a:latin typeface="Roboto"/>
              </a:rPr>
              <a:t>Secondary xylem elements originate from the vascular cambium of lateral meristem.</a:t>
            </a:r>
            <a:br>
              <a:rPr lang="en-US" dirty="0"/>
            </a:br>
            <a:r>
              <a:rPr lang="en-US" b="0" i="0" dirty="0">
                <a:solidFill>
                  <a:srgbClr val="222222"/>
                </a:solidFill>
                <a:effectLst/>
                <a:latin typeface="Roboto"/>
              </a:rPr>
              <a:t>The xylem elements are of 4 types : xylem </a:t>
            </a:r>
            <a:r>
              <a:rPr lang="en-US" b="0" i="0" dirty="0" err="1">
                <a:solidFill>
                  <a:srgbClr val="222222"/>
                </a:solidFill>
                <a:effectLst/>
                <a:latin typeface="Roboto"/>
              </a:rPr>
              <a:t>tracheids</a:t>
            </a:r>
            <a:r>
              <a:rPr lang="en-US" b="0" i="0" dirty="0">
                <a:solidFill>
                  <a:srgbClr val="222222"/>
                </a:solidFill>
                <a:effectLst/>
                <a:latin typeface="Roboto"/>
              </a:rPr>
              <a:t>, vessels, fibers and parenchyma.</a:t>
            </a:r>
            <a:endParaRPr lang="ru-KZ" dirty="0"/>
          </a:p>
        </p:txBody>
      </p:sp>
      <p:pic>
        <p:nvPicPr>
          <p:cNvPr id="4" name="Рисунок 3">
            <a:extLst>
              <a:ext uri="{FF2B5EF4-FFF2-40B4-BE49-F238E27FC236}">
                <a16:creationId xmlns:a16="http://schemas.microsoft.com/office/drawing/2014/main" id="{DEE87CC8-2726-4F21-9009-96DFDDE06DBE}"/>
              </a:ext>
            </a:extLst>
          </p:cNvPr>
          <p:cNvPicPr>
            <a:picLocks noChangeAspect="1"/>
          </p:cNvPicPr>
          <p:nvPr/>
        </p:nvPicPr>
        <p:blipFill rotWithShape="1">
          <a:blip r:embed="rId2"/>
          <a:srcRect l="27062" t="22406" r="43093" b="22199"/>
          <a:stretch/>
        </p:blipFill>
        <p:spPr>
          <a:xfrm>
            <a:off x="7786540" y="1690688"/>
            <a:ext cx="3638748" cy="3799003"/>
          </a:xfrm>
          <a:prstGeom prst="rect">
            <a:avLst/>
          </a:prstGeom>
        </p:spPr>
      </p:pic>
    </p:spTree>
    <p:extLst>
      <p:ext uri="{BB962C8B-B14F-4D97-AF65-F5344CB8AC3E}">
        <p14:creationId xmlns:p14="http://schemas.microsoft.com/office/powerpoint/2010/main" val="49350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C2D36-D5C4-4219-8470-50405E2D7F46}"/>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1CACBD09-7354-4A57-8D2B-5A3006A7BEB8}"/>
              </a:ext>
            </a:extLst>
          </p:cNvPr>
          <p:cNvSpPr>
            <a:spLocks noGrp="1"/>
          </p:cNvSpPr>
          <p:nvPr>
            <p:ph idx="1"/>
          </p:nvPr>
        </p:nvSpPr>
        <p:spPr/>
        <p:txBody>
          <a:bodyPr/>
          <a:lstStyle/>
          <a:p>
            <a:endParaRPr lang="ru-KZ" dirty="0"/>
          </a:p>
        </p:txBody>
      </p:sp>
      <p:pic>
        <p:nvPicPr>
          <p:cNvPr id="5" name="Рисунок 4">
            <a:extLst>
              <a:ext uri="{FF2B5EF4-FFF2-40B4-BE49-F238E27FC236}">
                <a16:creationId xmlns:a16="http://schemas.microsoft.com/office/drawing/2014/main" id="{9B8E34C5-4C01-44C1-BA67-FA291E4E04A0}"/>
              </a:ext>
            </a:extLst>
          </p:cNvPr>
          <p:cNvPicPr>
            <a:picLocks noChangeAspect="1"/>
          </p:cNvPicPr>
          <p:nvPr/>
        </p:nvPicPr>
        <p:blipFill rotWithShape="1">
          <a:blip r:embed="rId2"/>
          <a:srcRect l="10825" t="38076" r="38298" b="44330"/>
          <a:stretch/>
        </p:blipFill>
        <p:spPr>
          <a:xfrm>
            <a:off x="959498" y="358719"/>
            <a:ext cx="10515600" cy="1852310"/>
          </a:xfrm>
          <a:prstGeom prst="rect">
            <a:avLst/>
          </a:prstGeom>
        </p:spPr>
      </p:pic>
      <p:pic>
        <p:nvPicPr>
          <p:cNvPr id="7" name="Рисунок 6">
            <a:extLst>
              <a:ext uri="{FF2B5EF4-FFF2-40B4-BE49-F238E27FC236}">
                <a16:creationId xmlns:a16="http://schemas.microsoft.com/office/drawing/2014/main" id="{70F131F4-8374-4A2C-975E-2703E81A88F7}"/>
              </a:ext>
            </a:extLst>
          </p:cNvPr>
          <p:cNvPicPr>
            <a:picLocks noChangeAspect="1"/>
          </p:cNvPicPr>
          <p:nvPr/>
        </p:nvPicPr>
        <p:blipFill rotWithShape="1">
          <a:blip r:embed="rId3"/>
          <a:srcRect l="11135" t="33265" r="38531" b="12774"/>
          <a:stretch/>
        </p:blipFill>
        <p:spPr>
          <a:xfrm>
            <a:off x="2284177" y="2141537"/>
            <a:ext cx="7070103" cy="4351338"/>
          </a:xfrm>
          <a:prstGeom prst="rect">
            <a:avLst/>
          </a:prstGeom>
        </p:spPr>
      </p:pic>
    </p:spTree>
    <p:extLst>
      <p:ext uri="{BB962C8B-B14F-4D97-AF65-F5344CB8AC3E}">
        <p14:creationId xmlns:p14="http://schemas.microsoft.com/office/powerpoint/2010/main" val="2643579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3819FB0-6447-44E3-95CB-4DBF2C3B7716}"/>
              </a:ext>
            </a:extLst>
          </p:cNvPr>
          <p:cNvSpPr>
            <a:spLocks noGrp="1"/>
          </p:cNvSpPr>
          <p:nvPr>
            <p:ph idx="1"/>
          </p:nvPr>
        </p:nvSpPr>
        <p:spPr>
          <a:xfrm>
            <a:off x="838200" y="325926"/>
            <a:ext cx="10515600" cy="5866644"/>
          </a:xfrm>
        </p:spPr>
        <p:txBody>
          <a:bodyPr>
            <a:normAutofit fontScale="85000" lnSpcReduction="20000"/>
          </a:bodyPr>
          <a:lstStyle/>
          <a:p>
            <a:pPr algn="l">
              <a:buFont typeface="+mj-lt"/>
              <a:buAutoNum type="arabicPeriod"/>
            </a:pPr>
            <a:r>
              <a:rPr lang="en-US" sz="3400" b="1" i="0" dirty="0">
                <a:solidFill>
                  <a:srgbClr val="993366"/>
                </a:solidFill>
                <a:effectLst/>
                <a:latin typeface="Roboto"/>
              </a:rPr>
              <a:t>Xylem </a:t>
            </a:r>
            <a:r>
              <a:rPr lang="en-US" sz="3400" b="1" i="0" dirty="0" err="1">
                <a:solidFill>
                  <a:srgbClr val="993366"/>
                </a:solidFill>
                <a:effectLst/>
                <a:latin typeface="Roboto"/>
              </a:rPr>
              <a:t>Tracheids</a:t>
            </a:r>
            <a:r>
              <a:rPr lang="en-US" sz="3400" b="1" i="0" dirty="0">
                <a:solidFill>
                  <a:srgbClr val="993366"/>
                </a:solidFill>
                <a:effectLst/>
                <a:latin typeface="Roboto"/>
              </a:rPr>
              <a:t> :</a:t>
            </a:r>
            <a:endParaRPr lang="en-US" sz="3400" b="0" i="0" dirty="0">
              <a:solidFill>
                <a:srgbClr val="222222"/>
              </a:solidFill>
              <a:effectLst/>
              <a:latin typeface="Roboto"/>
            </a:endParaRPr>
          </a:p>
          <a:p>
            <a:pPr marL="742950" lvl="1" indent="-285750" algn="l">
              <a:buFont typeface="+mj-lt"/>
              <a:buAutoNum type="arabicPeriod"/>
            </a:pPr>
            <a:r>
              <a:rPr lang="en-US" sz="2900" b="0" i="0" dirty="0">
                <a:solidFill>
                  <a:srgbClr val="222222"/>
                </a:solidFill>
                <a:effectLst/>
                <a:latin typeface="Roboto"/>
              </a:rPr>
              <a:t>These are lignified and dead cells with bordered pits.</a:t>
            </a:r>
          </a:p>
          <a:p>
            <a:pPr marL="742950" lvl="1" indent="-285750" algn="l">
              <a:buFont typeface="+mj-lt"/>
              <a:buAutoNum type="arabicPeriod"/>
            </a:pPr>
            <a:r>
              <a:rPr lang="en-US" sz="2900" b="0" i="0" dirty="0">
                <a:solidFill>
                  <a:srgbClr val="222222"/>
                </a:solidFill>
                <a:effectLst/>
                <a:latin typeface="Roboto"/>
              </a:rPr>
              <a:t>They help in conduction of water in pteridophytes and gymnosperms and provide mechanical support plants.</a:t>
            </a:r>
          </a:p>
          <a:p>
            <a:pPr algn="l">
              <a:buFont typeface="+mj-lt"/>
              <a:buAutoNum type="arabicPeriod"/>
            </a:pPr>
            <a:r>
              <a:rPr lang="en-US" sz="3400" b="1" i="0" dirty="0">
                <a:solidFill>
                  <a:srgbClr val="993366"/>
                </a:solidFill>
                <a:effectLst/>
                <a:latin typeface="Roboto"/>
              </a:rPr>
              <a:t>Xylem Vessels :</a:t>
            </a:r>
            <a:endParaRPr lang="en-US" sz="3400" b="0" i="0" dirty="0">
              <a:solidFill>
                <a:srgbClr val="222222"/>
              </a:solidFill>
              <a:effectLst/>
              <a:latin typeface="Roboto"/>
            </a:endParaRPr>
          </a:p>
          <a:p>
            <a:pPr marL="742950" lvl="1" indent="-285750" algn="l">
              <a:buFont typeface="+mj-lt"/>
              <a:buAutoNum type="arabicPeriod"/>
            </a:pPr>
            <a:r>
              <a:rPr lang="en-US" sz="2900" b="0" i="0" dirty="0">
                <a:solidFill>
                  <a:srgbClr val="222222"/>
                </a:solidFill>
                <a:effectLst/>
                <a:latin typeface="Roboto"/>
              </a:rPr>
              <a:t>The cells are long and tubular with lignified cell wall.</a:t>
            </a:r>
          </a:p>
          <a:p>
            <a:pPr marL="742950" lvl="1" indent="-285750" algn="l">
              <a:buFont typeface="+mj-lt"/>
              <a:buAutoNum type="arabicPeriod"/>
            </a:pPr>
            <a:r>
              <a:rPr lang="en-US" sz="2900" b="0" i="0" dirty="0">
                <a:solidFill>
                  <a:srgbClr val="222222"/>
                </a:solidFill>
                <a:effectLst/>
                <a:latin typeface="Roboto"/>
              </a:rPr>
              <a:t>The cross wall (end wall) at both the ends dissolves and form a pipe like channel.</a:t>
            </a:r>
          </a:p>
          <a:p>
            <a:pPr marL="742950" lvl="1" indent="-285750" algn="l">
              <a:buFont typeface="+mj-lt"/>
              <a:buAutoNum type="arabicPeriod"/>
            </a:pPr>
            <a:r>
              <a:rPr lang="en-US" sz="2900" b="0" i="0" dirty="0">
                <a:solidFill>
                  <a:srgbClr val="222222"/>
                </a:solidFill>
                <a:effectLst/>
                <a:latin typeface="Roboto"/>
              </a:rPr>
              <a:t>They help in ascent of sap in angiosperms.</a:t>
            </a:r>
            <a:r>
              <a:rPr lang="en-US" sz="2900" b="1" i="0" dirty="0">
                <a:solidFill>
                  <a:srgbClr val="222222"/>
                </a:solidFill>
                <a:effectLst/>
                <a:latin typeface="Roboto"/>
              </a:rPr>
              <a:t>    </a:t>
            </a:r>
            <a:endParaRPr lang="en-US" sz="2900" b="0" i="0" dirty="0">
              <a:solidFill>
                <a:srgbClr val="222222"/>
              </a:solidFill>
              <a:effectLst/>
              <a:latin typeface="Roboto"/>
            </a:endParaRPr>
          </a:p>
          <a:p>
            <a:pPr algn="l">
              <a:buFont typeface="+mj-lt"/>
              <a:buAutoNum type="arabicPeriod"/>
            </a:pPr>
            <a:r>
              <a:rPr lang="en-US" sz="3400" b="1" i="0" dirty="0">
                <a:solidFill>
                  <a:srgbClr val="993366"/>
                </a:solidFill>
                <a:effectLst/>
                <a:latin typeface="Roboto"/>
              </a:rPr>
              <a:t>Xylem Fibers :</a:t>
            </a:r>
            <a:endParaRPr lang="en-US" sz="3400" b="0" i="0" dirty="0">
              <a:solidFill>
                <a:srgbClr val="222222"/>
              </a:solidFill>
              <a:effectLst/>
              <a:latin typeface="Roboto"/>
            </a:endParaRPr>
          </a:p>
          <a:p>
            <a:pPr marL="742950" lvl="1" indent="-285750" algn="l">
              <a:buFont typeface="+mj-lt"/>
              <a:buAutoNum type="arabicPeriod"/>
            </a:pPr>
            <a:r>
              <a:rPr lang="en-US" sz="2900" b="0" i="0" dirty="0">
                <a:solidFill>
                  <a:srgbClr val="222222"/>
                </a:solidFill>
                <a:effectLst/>
                <a:latin typeface="Roboto"/>
              </a:rPr>
              <a:t>Long and narrow </a:t>
            </a:r>
            <a:r>
              <a:rPr lang="en-US" sz="2900" b="0" i="0" dirty="0" err="1">
                <a:solidFill>
                  <a:srgbClr val="222222"/>
                </a:solidFill>
                <a:effectLst/>
                <a:latin typeface="Roboto"/>
              </a:rPr>
              <a:t>sclerenchymatous</a:t>
            </a:r>
            <a:r>
              <a:rPr lang="en-US" sz="2900" b="0" i="0" dirty="0">
                <a:solidFill>
                  <a:srgbClr val="222222"/>
                </a:solidFill>
                <a:effectLst/>
                <a:latin typeface="Roboto"/>
              </a:rPr>
              <a:t> fibers with tapering end. The wall is heavily lignified leaving a very narrow Lumen.</a:t>
            </a:r>
          </a:p>
          <a:p>
            <a:pPr marL="742950" lvl="1" indent="-285750" algn="l">
              <a:buFont typeface="+mj-lt"/>
              <a:buAutoNum type="arabicPeriod"/>
            </a:pPr>
            <a:r>
              <a:rPr lang="en-US" sz="2900" b="0" i="0" dirty="0">
                <a:solidFill>
                  <a:srgbClr val="222222"/>
                </a:solidFill>
                <a:effectLst/>
                <a:latin typeface="Roboto"/>
              </a:rPr>
              <a:t>It provides tensile strength and mechanical strength.</a:t>
            </a:r>
          </a:p>
          <a:p>
            <a:pPr algn="l">
              <a:buFont typeface="+mj-lt"/>
              <a:buAutoNum type="arabicPeriod"/>
            </a:pPr>
            <a:r>
              <a:rPr lang="en-US" sz="3400" b="1" i="0" dirty="0">
                <a:solidFill>
                  <a:srgbClr val="993366"/>
                </a:solidFill>
                <a:effectLst/>
                <a:latin typeface="Roboto"/>
              </a:rPr>
              <a:t>Xylem Parenchyma :</a:t>
            </a:r>
            <a:endParaRPr lang="en-US" sz="3400" b="0" i="0" dirty="0">
              <a:solidFill>
                <a:srgbClr val="222222"/>
              </a:solidFill>
              <a:effectLst/>
              <a:latin typeface="Roboto"/>
            </a:endParaRPr>
          </a:p>
          <a:p>
            <a:pPr marL="742950" lvl="1" indent="-285750" algn="l">
              <a:buFont typeface="+mj-lt"/>
              <a:buAutoNum type="arabicPeriod"/>
            </a:pPr>
            <a:r>
              <a:rPr lang="en-US" sz="2900" b="0" i="0" dirty="0">
                <a:solidFill>
                  <a:srgbClr val="222222"/>
                </a:solidFill>
                <a:effectLst/>
                <a:latin typeface="Roboto"/>
              </a:rPr>
              <a:t>They are thin walled living cells present in both primary and secondary xylem.</a:t>
            </a:r>
            <a:br>
              <a:rPr lang="en-US" sz="2900" b="0" i="0" dirty="0">
                <a:solidFill>
                  <a:srgbClr val="222222"/>
                </a:solidFill>
                <a:effectLst/>
                <a:latin typeface="Roboto"/>
              </a:rPr>
            </a:br>
            <a:r>
              <a:rPr lang="en-US" sz="2900" b="0" i="0" dirty="0">
                <a:solidFill>
                  <a:srgbClr val="222222"/>
                </a:solidFill>
                <a:effectLst/>
                <a:latin typeface="Roboto"/>
              </a:rPr>
              <a:t>They store food materials.</a:t>
            </a:r>
          </a:p>
          <a:p>
            <a:endParaRPr lang="ru-KZ" dirty="0"/>
          </a:p>
        </p:txBody>
      </p:sp>
    </p:spTree>
    <p:extLst>
      <p:ext uri="{BB962C8B-B14F-4D97-AF65-F5344CB8AC3E}">
        <p14:creationId xmlns:p14="http://schemas.microsoft.com/office/powerpoint/2010/main" val="3230075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BF3633-B722-4190-9818-6901B25FA685}"/>
              </a:ext>
            </a:extLst>
          </p:cNvPr>
          <p:cNvSpPr>
            <a:spLocks noGrp="1"/>
          </p:cNvSpPr>
          <p:nvPr>
            <p:ph type="title"/>
          </p:nvPr>
        </p:nvSpPr>
        <p:spPr/>
        <p:txBody>
          <a:bodyPr/>
          <a:lstStyle/>
          <a:p>
            <a:r>
              <a:rPr lang="en-US" b="1" i="0" dirty="0">
                <a:solidFill>
                  <a:srgbClr val="993366"/>
                </a:solidFill>
                <a:effectLst/>
                <a:latin typeface="Roboto"/>
              </a:rPr>
              <a:t>Phloem :</a:t>
            </a:r>
            <a:endParaRPr lang="ru-KZ" dirty="0"/>
          </a:p>
        </p:txBody>
      </p:sp>
      <p:sp>
        <p:nvSpPr>
          <p:cNvPr id="3" name="Объект 2">
            <a:extLst>
              <a:ext uri="{FF2B5EF4-FFF2-40B4-BE49-F238E27FC236}">
                <a16:creationId xmlns:a16="http://schemas.microsoft.com/office/drawing/2014/main" id="{74E126EE-9080-456D-AC35-B21D3A150CA2}"/>
              </a:ext>
            </a:extLst>
          </p:cNvPr>
          <p:cNvSpPr>
            <a:spLocks noGrp="1"/>
          </p:cNvSpPr>
          <p:nvPr>
            <p:ph idx="1"/>
          </p:nvPr>
        </p:nvSpPr>
        <p:spPr>
          <a:xfrm>
            <a:off x="838200" y="1825625"/>
            <a:ext cx="5779416" cy="4351338"/>
          </a:xfrm>
        </p:spPr>
        <p:txBody>
          <a:bodyPr>
            <a:normAutofit lnSpcReduction="10000"/>
          </a:bodyPr>
          <a:lstStyle/>
          <a:p>
            <a:br>
              <a:rPr lang="en-US" dirty="0"/>
            </a:br>
            <a:r>
              <a:rPr lang="en-US" sz="3200" b="0" i="0" dirty="0">
                <a:solidFill>
                  <a:srgbClr val="222222"/>
                </a:solidFill>
                <a:effectLst/>
                <a:latin typeface="Roboto"/>
              </a:rPr>
              <a:t>The dead matter in them is known as bast.</a:t>
            </a:r>
            <a:r>
              <a:rPr lang="ru-RU" sz="3200" b="0" i="0" dirty="0">
                <a:solidFill>
                  <a:srgbClr val="222222"/>
                </a:solidFill>
                <a:effectLst/>
                <a:latin typeface="Roboto"/>
              </a:rPr>
              <a:t> </a:t>
            </a:r>
            <a:r>
              <a:rPr lang="en-US" sz="3200" b="0" i="0" dirty="0">
                <a:solidFill>
                  <a:srgbClr val="222222"/>
                </a:solidFill>
                <a:effectLst/>
                <a:latin typeface="Roboto"/>
              </a:rPr>
              <a:t>Its main function is conduction of food material from leaves to other plant parts.</a:t>
            </a:r>
            <a:br>
              <a:rPr lang="en-US" sz="3200" dirty="0"/>
            </a:br>
            <a:r>
              <a:rPr lang="en-US" sz="3200" b="0" i="0" dirty="0">
                <a:solidFill>
                  <a:srgbClr val="222222"/>
                </a:solidFill>
                <a:effectLst/>
                <a:latin typeface="Roboto"/>
              </a:rPr>
              <a:t>The phloem elements are of four type : Sieve tubes, Companion cells, </a:t>
            </a:r>
            <a:r>
              <a:rPr lang="en-US" sz="3200" b="0" i="0" dirty="0" err="1">
                <a:solidFill>
                  <a:srgbClr val="222222"/>
                </a:solidFill>
                <a:effectLst/>
                <a:latin typeface="Roboto"/>
              </a:rPr>
              <a:t>Fibres</a:t>
            </a:r>
            <a:r>
              <a:rPr lang="en-US" sz="3200" b="0" i="0" dirty="0">
                <a:solidFill>
                  <a:srgbClr val="222222"/>
                </a:solidFill>
                <a:effectLst/>
                <a:latin typeface="Roboto"/>
              </a:rPr>
              <a:t> and </a:t>
            </a:r>
            <a:r>
              <a:rPr lang="en-US" sz="3200" b="0" i="0" dirty="0" err="1">
                <a:solidFill>
                  <a:srgbClr val="222222"/>
                </a:solidFill>
                <a:effectLst/>
                <a:latin typeface="Roboto"/>
              </a:rPr>
              <a:t>paranchyma</a:t>
            </a:r>
            <a:r>
              <a:rPr lang="en-US" sz="3200" b="0" i="0" dirty="0">
                <a:solidFill>
                  <a:srgbClr val="222222"/>
                </a:solidFill>
                <a:effectLst/>
                <a:latin typeface="Roboto"/>
              </a:rPr>
              <a:t>.</a:t>
            </a:r>
            <a:endParaRPr lang="ru-KZ" dirty="0"/>
          </a:p>
        </p:txBody>
      </p:sp>
      <p:pic>
        <p:nvPicPr>
          <p:cNvPr id="5" name="Рисунок 4">
            <a:extLst>
              <a:ext uri="{FF2B5EF4-FFF2-40B4-BE49-F238E27FC236}">
                <a16:creationId xmlns:a16="http://schemas.microsoft.com/office/drawing/2014/main" id="{039CECB1-33B9-409A-8E69-B7775480FD12}"/>
              </a:ext>
            </a:extLst>
          </p:cNvPr>
          <p:cNvPicPr>
            <a:picLocks noChangeAspect="1"/>
          </p:cNvPicPr>
          <p:nvPr/>
        </p:nvPicPr>
        <p:blipFill rotWithShape="1">
          <a:blip r:embed="rId2"/>
          <a:srcRect l="26830" t="15623" r="41160" b="20928"/>
          <a:stretch/>
        </p:blipFill>
        <p:spPr>
          <a:xfrm>
            <a:off x="6900420" y="1144489"/>
            <a:ext cx="3902697" cy="4351338"/>
          </a:xfrm>
          <a:prstGeom prst="rect">
            <a:avLst/>
          </a:prstGeom>
        </p:spPr>
      </p:pic>
    </p:spTree>
    <p:extLst>
      <p:ext uri="{BB962C8B-B14F-4D97-AF65-F5344CB8AC3E}">
        <p14:creationId xmlns:p14="http://schemas.microsoft.com/office/powerpoint/2010/main" val="12468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37B6274-32CE-41EB-BB41-7053E0F7D917}"/>
              </a:ext>
            </a:extLst>
          </p:cNvPr>
          <p:cNvSpPr>
            <a:spLocks noGrp="1"/>
          </p:cNvSpPr>
          <p:nvPr>
            <p:ph idx="1"/>
          </p:nvPr>
        </p:nvSpPr>
        <p:spPr>
          <a:xfrm>
            <a:off x="838200" y="659876"/>
            <a:ext cx="10515600" cy="5517087"/>
          </a:xfrm>
        </p:spPr>
        <p:txBody>
          <a:bodyPr>
            <a:normAutofit fontScale="85000" lnSpcReduction="20000"/>
          </a:bodyPr>
          <a:lstStyle/>
          <a:p>
            <a:pPr algn="l">
              <a:buFont typeface="+mj-lt"/>
              <a:buAutoNum type="arabicPeriod"/>
            </a:pPr>
            <a:r>
              <a:rPr lang="en-US" b="1" i="0" dirty="0">
                <a:solidFill>
                  <a:srgbClr val="993366"/>
                </a:solidFill>
                <a:effectLst/>
                <a:latin typeface="Roboto"/>
              </a:rPr>
              <a:t>Sieve Tubes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These are living but lack nucleus at maturity.</a:t>
            </a:r>
          </a:p>
          <a:p>
            <a:pPr marL="742950" lvl="1" indent="-285750" algn="l">
              <a:buFont typeface="+mj-lt"/>
              <a:buAutoNum type="arabicPeriod"/>
            </a:pPr>
            <a:r>
              <a:rPr lang="en-US" b="0" i="0" dirty="0">
                <a:solidFill>
                  <a:srgbClr val="222222"/>
                </a:solidFill>
                <a:effectLst/>
                <a:latin typeface="Roboto"/>
              </a:rPr>
              <a:t>Cell wall is thin and made up of cellulose.</a:t>
            </a:r>
          </a:p>
          <a:p>
            <a:pPr marL="742950" lvl="1" indent="-285750" algn="l">
              <a:buFont typeface="+mj-lt"/>
              <a:buAutoNum type="arabicPeriod"/>
            </a:pPr>
            <a:r>
              <a:rPr lang="en-US" b="0" i="0" dirty="0">
                <a:solidFill>
                  <a:srgbClr val="222222"/>
                </a:solidFill>
                <a:effectLst/>
                <a:latin typeface="Roboto"/>
              </a:rPr>
              <a:t>The transverse walls of sieve tube form sieve plate.</a:t>
            </a:r>
          </a:p>
          <a:p>
            <a:pPr marL="742950" lvl="1" indent="-285750" algn="l">
              <a:buFont typeface="+mj-lt"/>
              <a:buAutoNum type="arabicPeriod"/>
            </a:pPr>
            <a:r>
              <a:rPr lang="en-US" b="0" i="0" dirty="0">
                <a:solidFill>
                  <a:srgbClr val="222222"/>
                </a:solidFill>
                <a:effectLst/>
                <a:latin typeface="Roboto"/>
              </a:rPr>
              <a:t>They help in conduction of food material.</a:t>
            </a:r>
          </a:p>
          <a:p>
            <a:pPr algn="l">
              <a:buFont typeface="+mj-lt"/>
              <a:buAutoNum type="arabicPeriod"/>
            </a:pPr>
            <a:r>
              <a:rPr lang="en-US" b="1" i="0" dirty="0">
                <a:solidFill>
                  <a:srgbClr val="993366"/>
                </a:solidFill>
                <a:effectLst/>
                <a:latin typeface="Roboto"/>
              </a:rPr>
              <a:t>Companion Cells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 cells are living, thin walled, narrow and found attached to the lateral side of sieve element.</a:t>
            </a:r>
          </a:p>
          <a:p>
            <a:pPr marL="742950" lvl="1" indent="-285750" algn="l">
              <a:buFont typeface="+mj-lt"/>
              <a:buAutoNum type="arabicPeriod"/>
            </a:pPr>
            <a:r>
              <a:rPr lang="en-US" b="0" i="0" dirty="0">
                <a:solidFill>
                  <a:srgbClr val="222222"/>
                </a:solidFill>
                <a:effectLst/>
                <a:latin typeface="Roboto"/>
              </a:rPr>
              <a:t>They are absent in pteridophytes and gymnosperms.</a:t>
            </a:r>
          </a:p>
          <a:p>
            <a:pPr marL="742950" lvl="1" indent="-285750" algn="l">
              <a:buFont typeface="+mj-lt"/>
              <a:buAutoNum type="arabicPeriod"/>
            </a:pPr>
            <a:r>
              <a:rPr lang="en-US" b="0" i="0" dirty="0">
                <a:solidFill>
                  <a:srgbClr val="222222"/>
                </a:solidFill>
                <a:effectLst/>
                <a:latin typeface="Roboto"/>
              </a:rPr>
              <a:t>They support the sieve tube in transport of food.</a:t>
            </a:r>
          </a:p>
          <a:p>
            <a:pPr marL="742950" lvl="1" indent="-285750" algn="l">
              <a:buFont typeface="+mj-lt"/>
              <a:buAutoNum type="arabicPeriod"/>
            </a:pPr>
            <a:r>
              <a:rPr lang="en-US" b="0" i="0" dirty="0">
                <a:solidFill>
                  <a:srgbClr val="222222"/>
                </a:solidFill>
                <a:effectLst/>
                <a:latin typeface="Roboto"/>
              </a:rPr>
              <a:t>These are living and thin walled cells.</a:t>
            </a:r>
          </a:p>
          <a:p>
            <a:pPr marL="742950" lvl="1" indent="-285750" algn="l">
              <a:buFont typeface="+mj-lt"/>
              <a:buAutoNum type="arabicPeriod"/>
            </a:pPr>
            <a:r>
              <a:rPr lang="en-US" b="0" i="0" dirty="0">
                <a:solidFill>
                  <a:srgbClr val="222222"/>
                </a:solidFill>
                <a:effectLst/>
                <a:latin typeface="Roboto"/>
              </a:rPr>
              <a:t>They are absent all monocots and some dicots.</a:t>
            </a:r>
          </a:p>
          <a:p>
            <a:pPr algn="l">
              <a:buFont typeface="+mj-lt"/>
              <a:buAutoNum type="arabicPeriod"/>
            </a:pPr>
            <a:r>
              <a:rPr lang="en-US" b="1" i="0" dirty="0">
                <a:solidFill>
                  <a:srgbClr val="993366"/>
                </a:solidFill>
                <a:effectLst/>
                <a:latin typeface="Roboto"/>
              </a:rPr>
              <a:t>Phloem Fibers (bast fibers)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These are </a:t>
            </a:r>
            <a:r>
              <a:rPr lang="en-US" b="0" i="0" dirty="0" err="1">
                <a:solidFill>
                  <a:srgbClr val="222222"/>
                </a:solidFill>
                <a:effectLst/>
                <a:latin typeface="Roboto"/>
              </a:rPr>
              <a:t>sclerenchymatous</a:t>
            </a:r>
            <a:r>
              <a:rPr lang="en-US" b="0" i="0" dirty="0">
                <a:solidFill>
                  <a:srgbClr val="222222"/>
                </a:solidFill>
                <a:effectLst/>
                <a:latin typeface="Roboto"/>
              </a:rPr>
              <a:t> fibers having thick wall and narrow </a:t>
            </a:r>
            <a:r>
              <a:rPr lang="en-US" b="0" i="0" dirty="0" err="1">
                <a:solidFill>
                  <a:srgbClr val="222222"/>
                </a:solidFill>
                <a:effectLst/>
                <a:latin typeface="Roboto"/>
              </a:rPr>
              <a:t>Luman</a:t>
            </a:r>
            <a:r>
              <a:rPr lang="en-US" b="0" i="0" dirty="0">
                <a:solidFill>
                  <a:srgbClr val="222222"/>
                </a:solidFill>
                <a:effectLst/>
                <a:latin typeface="Roboto"/>
              </a:rPr>
              <a:t>.</a:t>
            </a:r>
          </a:p>
          <a:p>
            <a:pPr marL="742950" lvl="1" indent="-285750" algn="l">
              <a:buFont typeface="+mj-lt"/>
              <a:buAutoNum type="arabicPeriod"/>
            </a:pPr>
            <a:r>
              <a:rPr lang="en-US" b="0" i="0" dirty="0">
                <a:solidFill>
                  <a:srgbClr val="222222"/>
                </a:solidFill>
                <a:effectLst/>
                <a:latin typeface="Roboto"/>
              </a:rPr>
              <a:t>They provide mechanical support to the plant.</a:t>
            </a:r>
          </a:p>
          <a:p>
            <a:pPr algn="l">
              <a:buFont typeface="+mj-lt"/>
              <a:buAutoNum type="arabicPeriod"/>
            </a:pPr>
            <a:r>
              <a:rPr lang="en-US" b="1" i="0" dirty="0">
                <a:solidFill>
                  <a:srgbClr val="993366"/>
                </a:solidFill>
                <a:effectLst/>
                <a:latin typeface="Roboto"/>
              </a:rPr>
              <a:t>Phloem Parenchyma </a:t>
            </a:r>
            <a:endParaRPr lang="en-US" b="0" i="0" dirty="0">
              <a:solidFill>
                <a:srgbClr val="222222"/>
              </a:solidFill>
              <a:effectLst/>
              <a:latin typeface="Roboto"/>
            </a:endParaRPr>
          </a:p>
          <a:p>
            <a:pPr marL="742950" lvl="1" indent="-285750" algn="l">
              <a:buFont typeface="+mj-lt"/>
              <a:buAutoNum type="arabicPeriod"/>
            </a:pPr>
            <a:r>
              <a:rPr lang="en-US" b="0" i="0" dirty="0">
                <a:solidFill>
                  <a:srgbClr val="222222"/>
                </a:solidFill>
                <a:effectLst/>
                <a:latin typeface="Roboto"/>
              </a:rPr>
              <a:t>The chief function of parenchyma is to store food material and other substances like mucilage, </a:t>
            </a:r>
            <a:r>
              <a:rPr lang="en-US" b="0" i="0" dirty="0" err="1">
                <a:solidFill>
                  <a:srgbClr val="222222"/>
                </a:solidFill>
                <a:effectLst/>
                <a:latin typeface="Roboto"/>
              </a:rPr>
              <a:t>tanins</a:t>
            </a:r>
            <a:r>
              <a:rPr lang="en-US" b="0" i="0" dirty="0">
                <a:solidFill>
                  <a:srgbClr val="222222"/>
                </a:solidFill>
                <a:effectLst/>
                <a:latin typeface="Roboto"/>
              </a:rPr>
              <a:t> and resins.</a:t>
            </a:r>
          </a:p>
          <a:p>
            <a:endParaRPr lang="ru-KZ" dirty="0"/>
          </a:p>
        </p:txBody>
      </p:sp>
    </p:spTree>
    <p:extLst>
      <p:ext uri="{BB962C8B-B14F-4D97-AF65-F5344CB8AC3E}">
        <p14:creationId xmlns:p14="http://schemas.microsoft.com/office/powerpoint/2010/main" val="11259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E99BC3-A020-4AE4-9159-69AA48BFAB8A}"/>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856F7AA9-4CD3-489A-B77C-CDB164B1EAF2}"/>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0B50F39A-EAFC-47FA-BE49-850BE314BCC5}"/>
              </a:ext>
            </a:extLst>
          </p:cNvPr>
          <p:cNvPicPr>
            <a:picLocks noChangeAspect="1"/>
          </p:cNvPicPr>
          <p:nvPr/>
        </p:nvPicPr>
        <p:blipFill rotWithShape="1">
          <a:blip r:embed="rId2"/>
          <a:srcRect l="19330" t="21993" r="36675" b="34295"/>
          <a:stretch/>
        </p:blipFill>
        <p:spPr>
          <a:xfrm>
            <a:off x="1541786" y="763571"/>
            <a:ext cx="9108428" cy="5090474"/>
          </a:xfrm>
          <a:prstGeom prst="rect">
            <a:avLst/>
          </a:prstGeom>
        </p:spPr>
      </p:pic>
    </p:spTree>
    <p:extLst>
      <p:ext uri="{BB962C8B-B14F-4D97-AF65-F5344CB8AC3E}">
        <p14:creationId xmlns:p14="http://schemas.microsoft.com/office/powerpoint/2010/main" val="321152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7699DC-C3FB-47F3-A5CF-7B1FB548D102}"/>
              </a:ext>
            </a:extLst>
          </p:cNvPr>
          <p:cNvSpPr>
            <a:spLocks noGrp="1"/>
          </p:cNvSpPr>
          <p:nvPr>
            <p:ph type="title"/>
          </p:nvPr>
        </p:nvSpPr>
        <p:spPr>
          <a:xfrm>
            <a:off x="838200" y="500062"/>
            <a:ext cx="10515600" cy="1325563"/>
          </a:xfrm>
        </p:spPr>
        <p:txBody>
          <a:bodyPr/>
          <a:lstStyle/>
          <a:p>
            <a:r>
              <a:rPr lang="en-US" b="1" i="0" dirty="0">
                <a:solidFill>
                  <a:srgbClr val="993366"/>
                </a:solidFill>
                <a:effectLst/>
                <a:latin typeface="Roboto"/>
              </a:rPr>
              <a:t>Protective Tissue :</a:t>
            </a:r>
            <a:endParaRPr lang="ru-KZ" dirty="0"/>
          </a:p>
        </p:txBody>
      </p:sp>
      <p:sp>
        <p:nvSpPr>
          <p:cNvPr id="3" name="Объект 2">
            <a:extLst>
              <a:ext uri="{FF2B5EF4-FFF2-40B4-BE49-F238E27FC236}">
                <a16:creationId xmlns:a16="http://schemas.microsoft.com/office/drawing/2014/main" id="{27EEAA9D-61F9-4524-9929-2A36CF1B5D63}"/>
              </a:ext>
            </a:extLst>
          </p:cNvPr>
          <p:cNvSpPr>
            <a:spLocks noGrp="1"/>
          </p:cNvSpPr>
          <p:nvPr>
            <p:ph idx="1"/>
          </p:nvPr>
        </p:nvSpPr>
        <p:spPr/>
        <p:txBody>
          <a:bodyPr>
            <a:normAutofit/>
          </a:bodyPr>
          <a:lstStyle/>
          <a:p>
            <a:br>
              <a:rPr lang="en-US" sz="3600" dirty="0"/>
            </a:br>
            <a:r>
              <a:rPr lang="en-US" sz="3600" b="0" i="0" dirty="0">
                <a:solidFill>
                  <a:srgbClr val="222222"/>
                </a:solidFill>
                <a:effectLst/>
                <a:latin typeface="Roboto"/>
              </a:rPr>
              <a:t>It includes epidermis, cork, trichomes, guard cells  </a:t>
            </a:r>
            <a:endParaRPr lang="ru-KZ" sz="3600" dirty="0"/>
          </a:p>
        </p:txBody>
      </p:sp>
    </p:spTree>
    <p:extLst>
      <p:ext uri="{BB962C8B-B14F-4D97-AF65-F5344CB8AC3E}">
        <p14:creationId xmlns:p14="http://schemas.microsoft.com/office/powerpoint/2010/main" val="1691911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556210-C0E3-40DC-8027-C9DEE871923F}"/>
              </a:ext>
            </a:extLst>
          </p:cNvPr>
          <p:cNvSpPr>
            <a:spLocks noGrp="1"/>
          </p:cNvSpPr>
          <p:nvPr>
            <p:ph type="title"/>
          </p:nvPr>
        </p:nvSpPr>
        <p:spPr/>
        <p:txBody>
          <a:bodyPr/>
          <a:lstStyle/>
          <a:p>
            <a:r>
              <a:rPr lang="en-US" b="1" i="0" dirty="0">
                <a:solidFill>
                  <a:srgbClr val="993366"/>
                </a:solidFill>
                <a:effectLst/>
                <a:latin typeface="Roboto"/>
              </a:rPr>
              <a:t>1. Epidermis :</a:t>
            </a:r>
            <a:br>
              <a:rPr lang="en-US" b="0" i="0" dirty="0">
                <a:solidFill>
                  <a:srgbClr val="222222"/>
                </a:solidFill>
                <a:effectLst/>
                <a:latin typeface="Roboto"/>
              </a:rPr>
            </a:br>
            <a:endParaRPr lang="ru-KZ" dirty="0"/>
          </a:p>
        </p:txBody>
      </p:sp>
      <p:sp>
        <p:nvSpPr>
          <p:cNvPr id="3" name="Объект 2">
            <a:extLst>
              <a:ext uri="{FF2B5EF4-FFF2-40B4-BE49-F238E27FC236}">
                <a16:creationId xmlns:a16="http://schemas.microsoft.com/office/drawing/2014/main" id="{0AA1A7BD-1780-4305-A176-4F53B7F0C824}"/>
              </a:ext>
            </a:extLst>
          </p:cNvPr>
          <p:cNvSpPr>
            <a:spLocks noGrp="1"/>
          </p:cNvSpPr>
          <p:nvPr>
            <p:ph idx="1"/>
          </p:nvPr>
        </p:nvSpPr>
        <p:spPr>
          <a:xfrm>
            <a:off x="294992" y="1690688"/>
            <a:ext cx="10515600" cy="4351338"/>
          </a:xfrm>
        </p:spPr>
        <p:txBody>
          <a:bodyPr>
            <a:normAutofit/>
          </a:bodyPr>
          <a:lstStyle/>
          <a:p>
            <a:pPr marL="742950" lvl="1" indent="-285750" algn="l">
              <a:buFont typeface="+mj-lt"/>
              <a:buAutoNum type="arabicPeriod"/>
            </a:pPr>
            <a:r>
              <a:rPr lang="en-US" sz="3200" b="0" i="0" dirty="0">
                <a:solidFill>
                  <a:srgbClr val="222222"/>
                </a:solidFill>
                <a:effectLst/>
                <a:latin typeface="Roboto"/>
              </a:rPr>
              <a:t>It is usually present in the outermost layer of the plant body such as leaves, flowers, stem and roots.</a:t>
            </a:r>
          </a:p>
          <a:p>
            <a:pPr marL="742950" lvl="1" indent="-285750" algn="l">
              <a:buFont typeface="+mj-lt"/>
              <a:buAutoNum type="arabicPeriod"/>
            </a:pPr>
            <a:r>
              <a:rPr lang="en-US" sz="3200" b="0" i="0" dirty="0">
                <a:solidFill>
                  <a:srgbClr val="222222"/>
                </a:solidFill>
                <a:effectLst/>
                <a:latin typeface="Roboto"/>
              </a:rPr>
              <a:t>Epidermis is one cell thick and is covered with cuticle.</a:t>
            </a:r>
          </a:p>
          <a:p>
            <a:pPr marL="742950" lvl="1" indent="-285750" algn="l">
              <a:buFont typeface="+mj-lt"/>
              <a:buAutoNum type="arabicPeriod"/>
            </a:pPr>
            <a:r>
              <a:rPr lang="en-US" sz="3200" b="0" i="0" dirty="0">
                <a:solidFill>
                  <a:srgbClr val="222222"/>
                </a:solidFill>
                <a:effectLst/>
                <a:latin typeface="Roboto"/>
              </a:rPr>
              <a:t>Cuticle is a water proof layer of a waxy substance called </a:t>
            </a:r>
            <a:r>
              <a:rPr lang="en-US" sz="3200" b="0" i="0" dirty="0" err="1">
                <a:solidFill>
                  <a:srgbClr val="222222"/>
                </a:solidFill>
                <a:effectLst/>
                <a:latin typeface="Roboto"/>
              </a:rPr>
              <a:t>cutin</a:t>
            </a:r>
            <a:r>
              <a:rPr lang="en-US" sz="3200" b="0" i="0" dirty="0">
                <a:solidFill>
                  <a:srgbClr val="222222"/>
                </a:solidFill>
                <a:effectLst/>
                <a:latin typeface="Roboto"/>
              </a:rPr>
              <a:t> which is secreted by epidermal cells.</a:t>
            </a:r>
          </a:p>
          <a:p>
            <a:pPr marL="742950" lvl="1" indent="-285750" algn="l">
              <a:buFont typeface="+mj-lt"/>
              <a:buAutoNum type="arabicPeriod"/>
            </a:pPr>
            <a:r>
              <a:rPr lang="en-US" sz="3200" b="0" i="0" dirty="0">
                <a:solidFill>
                  <a:srgbClr val="222222"/>
                </a:solidFill>
                <a:effectLst/>
                <a:latin typeface="Roboto"/>
              </a:rPr>
              <a:t>The main function of epidermis is to protect the plant from </a:t>
            </a:r>
            <a:r>
              <a:rPr lang="en-US" sz="3200" b="0" i="0" dirty="0" err="1">
                <a:solidFill>
                  <a:srgbClr val="222222"/>
                </a:solidFill>
                <a:effectLst/>
                <a:latin typeface="Roboto"/>
              </a:rPr>
              <a:t>desication</a:t>
            </a:r>
            <a:r>
              <a:rPr lang="en-US" sz="3200" b="0" i="0" dirty="0">
                <a:solidFill>
                  <a:srgbClr val="222222"/>
                </a:solidFill>
                <a:effectLst/>
                <a:latin typeface="Roboto"/>
              </a:rPr>
              <a:t> and infection.</a:t>
            </a:r>
          </a:p>
        </p:txBody>
      </p:sp>
    </p:spTree>
    <p:extLst>
      <p:ext uri="{BB962C8B-B14F-4D97-AF65-F5344CB8AC3E}">
        <p14:creationId xmlns:p14="http://schemas.microsoft.com/office/powerpoint/2010/main" val="2584484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96DF83-7667-4084-A355-DF53A5C5E95D}"/>
              </a:ext>
            </a:extLst>
          </p:cNvPr>
          <p:cNvSpPr>
            <a:spLocks noGrp="1"/>
          </p:cNvSpPr>
          <p:nvPr>
            <p:ph type="title"/>
          </p:nvPr>
        </p:nvSpPr>
        <p:spPr/>
        <p:txBody>
          <a:bodyPr/>
          <a:lstStyle/>
          <a:p>
            <a:r>
              <a:rPr lang="en-US" b="1" i="0" dirty="0">
                <a:solidFill>
                  <a:srgbClr val="993366"/>
                </a:solidFill>
                <a:effectLst/>
                <a:latin typeface="Roboto"/>
              </a:rPr>
              <a:t>2. Cork :</a:t>
            </a:r>
            <a:br>
              <a:rPr lang="en-US" b="0" i="0" dirty="0">
                <a:solidFill>
                  <a:srgbClr val="222222"/>
                </a:solidFill>
                <a:effectLst/>
                <a:latin typeface="Roboto"/>
              </a:rPr>
            </a:br>
            <a:endParaRPr lang="ru-KZ" dirty="0"/>
          </a:p>
        </p:txBody>
      </p:sp>
      <p:sp>
        <p:nvSpPr>
          <p:cNvPr id="3" name="Объект 2">
            <a:extLst>
              <a:ext uri="{FF2B5EF4-FFF2-40B4-BE49-F238E27FC236}">
                <a16:creationId xmlns:a16="http://schemas.microsoft.com/office/drawing/2014/main" id="{569DFBBB-26C2-4BAB-A421-718E14E79570}"/>
              </a:ext>
            </a:extLst>
          </p:cNvPr>
          <p:cNvSpPr>
            <a:spLocks noGrp="1"/>
          </p:cNvSpPr>
          <p:nvPr>
            <p:ph idx="1"/>
          </p:nvPr>
        </p:nvSpPr>
        <p:spPr>
          <a:xfrm>
            <a:off x="611864" y="1617395"/>
            <a:ext cx="10515600" cy="4351338"/>
          </a:xfrm>
        </p:spPr>
        <p:txBody>
          <a:bodyPr>
            <a:normAutofit fontScale="92500" lnSpcReduction="20000"/>
          </a:bodyPr>
          <a:lstStyle/>
          <a:p>
            <a:pPr marL="742950" lvl="1" indent="-285750" algn="l">
              <a:buFont typeface="+mj-lt"/>
              <a:buAutoNum type="arabicPeriod"/>
            </a:pPr>
            <a:r>
              <a:rPr lang="en-US" sz="2800" b="0" i="0" dirty="0">
                <a:solidFill>
                  <a:srgbClr val="222222"/>
                </a:solidFill>
                <a:effectLst/>
                <a:latin typeface="Roboto"/>
              </a:rPr>
              <a:t>As roots and stem grow older with time (increase in girth), tissues at the periphery become cork cell.</a:t>
            </a:r>
          </a:p>
          <a:p>
            <a:pPr marL="742950" lvl="1" indent="-285750" algn="l">
              <a:buFont typeface="+mj-lt"/>
              <a:buAutoNum type="arabicPeriod"/>
            </a:pPr>
            <a:r>
              <a:rPr lang="en-US" sz="2800" b="0" i="0" dirty="0">
                <a:solidFill>
                  <a:srgbClr val="222222"/>
                </a:solidFill>
                <a:effectLst/>
                <a:latin typeface="Roboto"/>
              </a:rPr>
              <a:t>Cork cells are dead cells and they do not have any intercellular spaces.</a:t>
            </a:r>
          </a:p>
          <a:p>
            <a:pPr marL="742950" lvl="1" indent="-285750" algn="l">
              <a:buFont typeface="+mj-lt"/>
              <a:buAutoNum type="arabicPeriod"/>
            </a:pPr>
            <a:r>
              <a:rPr lang="en-US" sz="2800" b="0" i="0" dirty="0">
                <a:solidFill>
                  <a:srgbClr val="222222"/>
                </a:solidFill>
                <a:effectLst/>
                <a:latin typeface="Roboto"/>
              </a:rPr>
              <a:t>The walls of cork cells are heavily thickened by the deposition of an organic substance</a:t>
            </a:r>
            <a:br>
              <a:rPr lang="en-US" sz="2800" b="0" i="0" dirty="0">
                <a:solidFill>
                  <a:srgbClr val="222222"/>
                </a:solidFill>
                <a:effectLst/>
                <a:latin typeface="Roboto"/>
              </a:rPr>
            </a:br>
            <a:r>
              <a:rPr lang="en-US" sz="2800" b="0" i="0" dirty="0">
                <a:solidFill>
                  <a:srgbClr val="222222"/>
                </a:solidFill>
                <a:effectLst/>
                <a:latin typeface="Roboto"/>
              </a:rPr>
              <a:t>(a fatty substance), called suberin.</a:t>
            </a:r>
          </a:p>
          <a:p>
            <a:pPr marL="742950" lvl="1" indent="-285750" algn="l">
              <a:buFont typeface="+mj-lt"/>
              <a:buAutoNum type="arabicPeriod"/>
            </a:pPr>
            <a:r>
              <a:rPr lang="en-US" sz="2800" b="0" i="0" dirty="0">
                <a:solidFill>
                  <a:srgbClr val="222222"/>
                </a:solidFill>
                <a:effectLst/>
                <a:latin typeface="Roboto"/>
              </a:rPr>
              <a:t>Cork is protective in function. cork cells prevent desiccation (loss of water from plant body), infection and mechanical injury.</a:t>
            </a:r>
          </a:p>
          <a:p>
            <a:pPr marL="742950" lvl="1" indent="-285750" algn="l">
              <a:buFont typeface="+mj-lt"/>
              <a:buAutoNum type="arabicPeriod"/>
            </a:pPr>
            <a:r>
              <a:rPr lang="en-US" sz="2800" b="0" i="0" dirty="0">
                <a:solidFill>
                  <a:srgbClr val="222222"/>
                </a:solidFill>
                <a:effectLst/>
                <a:latin typeface="Roboto"/>
              </a:rPr>
              <a:t>Cork is produced by cork cambium </a:t>
            </a:r>
            <a:r>
              <a:rPr lang="en-US" sz="2800" b="0" i="0" dirty="0" err="1">
                <a:solidFill>
                  <a:srgbClr val="222222"/>
                </a:solidFill>
                <a:effectLst/>
                <a:latin typeface="Roboto"/>
              </a:rPr>
              <a:t>commereially</a:t>
            </a:r>
            <a:r>
              <a:rPr lang="en-US" sz="2800" b="0" i="0" dirty="0">
                <a:solidFill>
                  <a:srgbClr val="222222"/>
                </a:solidFill>
                <a:effectLst/>
                <a:latin typeface="Roboto"/>
              </a:rPr>
              <a:t> it is obtained from oak (</a:t>
            </a:r>
            <a:r>
              <a:rPr lang="en-US" sz="2800" b="0" i="0" dirty="0" err="1">
                <a:solidFill>
                  <a:srgbClr val="222222"/>
                </a:solidFill>
                <a:effectLst/>
                <a:latin typeface="Roboto"/>
              </a:rPr>
              <a:t>quercus</a:t>
            </a:r>
            <a:r>
              <a:rPr lang="en-US" sz="2800" b="0" i="0" dirty="0">
                <a:solidFill>
                  <a:srgbClr val="222222"/>
                </a:solidFill>
                <a:effectLst/>
                <a:latin typeface="Roboto"/>
              </a:rPr>
              <a:t> </a:t>
            </a:r>
            <a:r>
              <a:rPr lang="en-US" sz="2800" b="0" i="0" dirty="0" err="1">
                <a:solidFill>
                  <a:srgbClr val="222222"/>
                </a:solidFill>
                <a:effectLst/>
                <a:latin typeface="Roboto"/>
              </a:rPr>
              <a:t>suber</a:t>
            </a:r>
            <a:r>
              <a:rPr lang="en-US" sz="2800" b="0" i="0" dirty="0">
                <a:solidFill>
                  <a:srgbClr val="222222"/>
                </a:solidFill>
                <a:effectLst/>
                <a:latin typeface="Roboto"/>
              </a:rPr>
              <a:t>).</a:t>
            </a:r>
          </a:p>
          <a:p>
            <a:pPr marL="742950" lvl="1" indent="-285750" algn="l">
              <a:buFont typeface="+mj-lt"/>
              <a:buAutoNum type="arabicPeriod"/>
            </a:pPr>
            <a:r>
              <a:rPr lang="en-US" sz="2800" b="0" i="0" dirty="0">
                <a:solidFill>
                  <a:srgbClr val="222222"/>
                </a:solidFill>
                <a:effectLst/>
                <a:latin typeface="Roboto"/>
              </a:rPr>
              <a:t>Cork is used for making insulation boards, sports goods, bottle corks etc.</a:t>
            </a:r>
          </a:p>
          <a:p>
            <a:endParaRPr lang="ru-KZ" dirty="0"/>
          </a:p>
        </p:txBody>
      </p:sp>
    </p:spTree>
    <p:extLst>
      <p:ext uri="{BB962C8B-B14F-4D97-AF65-F5344CB8AC3E}">
        <p14:creationId xmlns:p14="http://schemas.microsoft.com/office/powerpoint/2010/main" val="393799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2871F-C3C1-471A-82F2-1FEACF7F297E}"/>
              </a:ext>
            </a:extLst>
          </p:cNvPr>
          <p:cNvSpPr>
            <a:spLocks noGrp="1"/>
          </p:cNvSpPr>
          <p:nvPr>
            <p:ph type="title"/>
          </p:nvPr>
        </p:nvSpPr>
        <p:spPr/>
        <p:txBody>
          <a:bodyPr/>
          <a:lstStyle/>
          <a:p>
            <a:r>
              <a:rPr lang="en-US" b="1" i="0" dirty="0">
                <a:solidFill>
                  <a:srgbClr val="993366"/>
                </a:solidFill>
                <a:effectLst/>
                <a:latin typeface="Roboto"/>
              </a:rPr>
              <a:t>Stomata :</a:t>
            </a:r>
            <a:endParaRPr lang="ru-KZ" dirty="0"/>
          </a:p>
        </p:txBody>
      </p:sp>
      <p:sp>
        <p:nvSpPr>
          <p:cNvPr id="3" name="Объект 2">
            <a:extLst>
              <a:ext uri="{FF2B5EF4-FFF2-40B4-BE49-F238E27FC236}">
                <a16:creationId xmlns:a16="http://schemas.microsoft.com/office/drawing/2014/main" id="{866FC0E8-2CFF-470F-A21D-D03A57412819}"/>
              </a:ext>
            </a:extLst>
          </p:cNvPr>
          <p:cNvSpPr>
            <a:spLocks noGrp="1"/>
          </p:cNvSpPr>
          <p:nvPr>
            <p:ph idx="1"/>
          </p:nvPr>
        </p:nvSpPr>
        <p:spPr>
          <a:xfrm>
            <a:off x="253738" y="1486260"/>
            <a:ext cx="5449478" cy="4351338"/>
          </a:xfrm>
        </p:spPr>
        <p:txBody>
          <a:bodyPr/>
          <a:lstStyle/>
          <a:p>
            <a:br>
              <a:rPr lang="en-US" dirty="0"/>
            </a:br>
            <a:r>
              <a:rPr lang="en-US" b="0" i="0" dirty="0">
                <a:solidFill>
                  <a:srgbClr val="222222"/>
                </a:solidFill>
                <a:effectLst/>
                <a:latin typeface="Roboto"/>
              </a:rPr>
              <a:t>Epidermis of a leaf is not continuous at some places due to the presence of small pores, called stomata.</a:t>
            </a:r>
            <a:br>
              <a:rPr lang="en-US" dirty="0"/>
            </a:br>
            <a:r>
              <a:rPr lang="en-US" b="0" i="0" dirty="0">
                <a:solidFill>
                  <a:srgbClr val="222222"/>
                </a:solidFill>
                <a:effectLst/>
                <a:latin typeface="Roboto"/>
              </a:rPr>
              <a:t>Each stomata is bounded by a pair of specialized epidermal cells called guard cells. The stomata allows gaseous exchange to occur during photosynthesis and respiration.</a:t>
            </a:r>
            <a:endParaRPr lang="ru-KZ" dirty="0"/>
          </a:p>
        </p:txBody>
      </p:sp>
      <p:pic>
        <p:nvPicPr>
          <p:cNvPr id="5" name="Рисунок 4">
            <a:extLst>
              <a:ext uri="{FF2B5EF4-FFF2-40B4-BE49-F238E27FC236}">
                <a16:creationId xmlns:a16="http://schemas.microsoft.com/office/drawing/2014/main" id="{4EE36DBA-CA89-402B-88DF-17C8F02C48C7}"/>
              </a:ext>
            </a:extLst>
          </p:cNvPr>
          <p:cNvPicPr>
            <a:picLocks noChangeAspect="1"/>
          </p:cNvPicPr>
          <p:nvPr/>
        </p:nvPicPr>
        <p:blipFill rotWithShape="1">
          <a:blip r:embed="rId2"/>
          <a:srcRect l="11265" t="28353" r="39406" b="27661"/>
          <a:stretch/>
        </p:blipFill>
        <p:spPr>
          <a:xfrm>
            <a:off x="5772444" y="1583703"/>
            <a:ext cx="6011061" cy="3629320"/>
          </a:xfrm>
          <a:prstGeom prst="rect">
            <a:avLst/>
          </a:prstGeom>
        </p:spPr>
      </p:pic>
    </p:spTree>
    <p:extLst>
      <p:ext uri="{BB962C8B-B14F-4D97-AF65-F5344CB8AC3E}">
        <p14:creationId xmlns:p14="http://schemas.microsoft.com/office/powerpoint/2010/main" val="3142999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C377A-A68F-4FA3-843F-218EDC867BDB}"/>
              </a:ext>
            </a:extLst>
          </p:cNvPr>
          <p:cNvSpPr>
            <a:spLocks noGrp="1"/>
          </p:cNvSpPr>
          <p:nvPr>
            <p:ph type="title"/>
          </p:nvPr>
        </p:nvSpPr>
        <p:spPr/>
        <p:txBody>
          <a:bodyPr/>
          <a:lstStyle/>
          <a:p>
            <a:r>
              <a:rPr lang="en-US" b="1" i="0" dirty="0">
                <a:solidFill>
                  <a:srgbClr val="993366"/>
                </a:solidFill>
                <a:effectLst/>
                <a:latin typeface="Roboto"/>
              </a:rPr>
              <a:t>Opening &amp; Closing of Stomata :</a:t>
            </a:r>
            <a:br>
              <a:rPr lang="en-US" b="0" i="0" dirty="0">
                <a:solidFill>
                  <a:srgbClr val="222222"/>
                </a:solidFill>
                <a:effectLst/>
                <a:latin typeface="Roboto"/>
              </a:rPr>
            </a:br>
            <a:endParaRPr lang="ru-KZ" dirty="0"/>
          </a:p>
        </p:txBody>
      </p:sp>
      <p:sp>
        <p:nvSpPr>
          <p:cNvPr id="3" name="Объект 2">
            <a:extLst>
              <a:ext uri="{FF2B5EF4-FFF2-40B4-BE49-F238E27FC236}">
                <a16:creationId xmlns:a16="http://schemas.microsoft.com/office/drawing/2014/main" id="{F230BD15-DD55-4D7E-BA0F-10BA21E9E5A0}"/>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222222"/>
                </a:solidFill>
                <a:effectLst/>
                <a:latin typeface="Roboto"/>
              </a:rPr>
              <a:t>Stomata opens in presence of light, at high temperature &amp; at low CO</a:t>
            </a:r>
            <a:r>
              <a:rPr lang="en-US" b="0" i="0" baseline="-25000" dirty="0">
                <a:solidFill>
                  <a:srgbClr val="222222"/>
                </a:solidFill>
                <a:effectLst/>
                <a:latin typeface="Roboto"/>
              </a:rPr>
              <a:t>2</a:t>
            </a:r>
            <a:r>
              <a:rPr lang="en-US" b="0" i="0" dirty="0">
                <a:solidFill>
                  <a:srgbClr val="222222"/>
                </a:solidFill>
                <a:effectLst/>
                <a:latin typeface="Roboto"/>
              </a:rPr>
              <a:t> concentration.</a:t>
            </a:r>
          </a:p>
          <a:p>
            <a:pPr algn="l">
              <a:buFont typeface="Arial" panose="020B0604020202020204" pitchFamily="34" charset="0"/>
              <a:buChar char="•"/>
            </a:pPr>
            <a:r>
              <a:rPr lang="en-US" b="0" i="0" dirty="0">
                <a:solidFill>
                  <a:srgbClr val="222222"/>
                </a:solidFill>
                <a:effectLst/>
                <a:latin typeface="Roboto"/>
              </a:rPr>
              <a:t>When guard cells becomes </a:t>
            </a:r>
            <a:r>
              <a:rPr lang="en-US" b="1" i="0" dirty="0">
                <a:solidFill>
                  <a:srgbClr val="222222"/>
                </a:solidFill>
                <a:effectLst/>
                <a:latin typeface="Roboto"/>
              </a:rPr>
              <a:t>turgid</a:t>
            </a:r>
            <a:r>
              <a:rPr lang="en-US" b="0" i="0" dirty="0">
                <a:solidFill>
                  <a:srgbClr val="222222"/>
                </a:solidFill>
                <a:effectLst/>
                <a:latin typeface="Roboto"/>
              </a:rPr>
              <a:t> stomatal pore </a:t>
            </a:r>
            <a:r>
              <a:rPr lang="en-US" b="1" i="0" dirty="0">
                <a:solidFill>
                  <a:srgbClr val="222222"/>
                </a:solidFill>
                <a:effectLst/>
                <a:latin typeface="Roboto"/>
              </a:rPr>
              <a:t>opens</a:t>
            </a:r>
            <a:r>
              <a:rPr lang="en-US" b="0" i="0" dirty="0">
                <a:solidFill>
                  <a:srgbClr val="222222"/>
                </a:solidFill>
                <a:effectLst/>
                <a:latin typeface="Roboto"/>
              </a:rPr>
              <a:t>, while when they becomes </a:t>
            </a:r>
            <a:r>
              <a:rPr lang="en-US" b="1" i="0" dirty="0">
                <a:solidFill>
                  <a:srgbClr val="222222"/>
                </a:solidFill>
                <a:effectLst/>
                <a:latin typeface="Roboto"/>
              </a:rPr>
              <a:t>flaccid</a:t>
            </a:r>
            <a:r>
              <a:rPr lang="en-US" b="0" i="0" dirty="0">
                <a:solidFill>
                  <a:srgbClr val="222222"/>
                </a:solidFill>
                <a:effectLst/>
                <a:latin typeface="Roboto"/>
              </a:rPr>
              <a:t> stomatal pore </a:t>
            </a:r>
            <a:r>
              <a:rPr lang="en-US" b="1" i="0" dirty="0">
                <a:solidFill>
                  <a:srgbClr val="222222"/>
                </a:solidFill>
                <a:effectLst/>
                <a:latin typeface="Roboto"/>
              </a:rPr>
              <a:t>closes</a:t>
            </a:r>
            <a:r>
              <a:rPr lang="en-US" b="0" i="0" dirty="0">
                <a:solidFill>
                  <a:srgbClr val="222222"/>
                </a:solidFill>
                <a:effectLst/>
                <a:latin typeface="Roboto"/>
              </a:rPr>
              <a:t>.</a:t>
            </a:r>
          </a:p>
          <a:p>
            <a:pPr algn="l">
              <a:buFont typeface="Arial" panose="020B0604020202020204" pitchFamily="34" charset="0"/>
              <a:buChar char="•"/>
            </a:pPr>
            <a:r>
              <a:rPr lang="en-US" b="0" i="0" dirty="0">
                <a:solidFill>
                  <a:srgbClr val="222222"/>
                </a:solidFill>
                <a:effectLst/>
                <a:latin typeface="Roboto"/>
              </a:rPr>
              <a:t>Due to </a:t>
            </a:r>
            <a:r>
              <a:rPr lang="en-US" b="1" i="0" dirty="0">
                <a:solidFill>
                  <a:srgbClr val="222222"/>
                </a:solidFill>
                <a:effectLst/>
                <a:latin typeface="Roboto"/>
              </a:rPr>
              <a:t>endo-osmosis</a:t>
            </a:r>
            <a:r>
              <a:rPr lang="en-US" b="0" i="0" dirty="0">
                <a:solidFill>
                  <a:srgbClr val="222222"/>
                </a:solidFill>
                <a:effectLst/>
                <a:latin typeface="Roboto"/>
              </a:rPr>
              <a:t> guard cells becomes </a:t>
            </a:r>
            <a:r>
              <a:rPr lang="en-US" b="1" i="0" dirty="0">
                <a:solidFill>
                  <a:srgbClr val="222222"/>
                </a:solidFill>
                <a:effectLst/>
                <a:latin typeface="Roboto"/>
              </a:rPr>
              <a:t>turgid</a:t>
            </a:r>
            <a:r>
              <a:rPr lang="en-US" b="0" i="0" dirty="0">
                <a:solidFill>
                  <a:srgbClr val="222222"/>
                </a:solidFill>
                <a:effectLst/>
                <a:latin typeface="Roboto"/>
              </a:rPr>
              <a:t> while due to </a:t>
            </a:r>
            <a:r>
              <a:rPr lang="en-US" b="1" i="0" dirty="0" err="1">
                <a:solidFill>
                  <a:srgbClr val="222222"/>
                </a:solidFill>
                <a:effectLst/>
                <a:latin typeface="Roboto"/>
              </a:rPr>
              <a:t>exo</a:t>
            </a:r>
            <a:r>
              <a:rPr lang="en-US" b="1" i="0" dirty="0">
                <a:solidFill>
                  <a:srgbClr val="222222"/>
                </a:solidFill>
                <a:effectLst/>
                <a:latin typeface="Roboto"/>
              </a:rPr>
              <a:t>-osmosis</a:t>
            </a:r>
            <a:r>
              <a:rPr lang="en-US" b="0" i="0" dirty="0">
                <a:solidFill>
                  <a:srgbClr val="222222"/>
                </a:solidFill>
                <a:effectLst/>
                <a:latin typeface="Roboto"/>
              </a:rPr>
              <a:t> guard cells becomes </a:t>
            </a:r>
            <a:r>
              <a:rPr lang="en-US" b="1" i="0" dirty="0">
                <a:solidFill>
                  <a:srgbClr val="222222"/>
                </a:solidFill>
                <a:effectLst/>
                <a:latin typeface="Roboto"/>
              </a:rPr>
              <a:t>flaccid</a:t>
            </a:r>
            <a:r>
              <a:rPr lang="en-US" b="0" i="0" dirty="0">
                <a:solidFill>
                  <a:srgbClr val="222222"/>
                </a:solidFill>
                <a:effectLst/>
                <a:latin typeface="Roboto"/>
              </a:rPr>
              <a:t>.</a:t>
            </a:r>
          </a:p>
          <a:p>
            <a:pPr algn="l">
              <a:buFont typeface="Arial" panose="020B0604020202020204" pitchFamily="34" charset="0"/>
              <a:buChar char="•"/>
            </a:pPr>
            <a:r>
              <a:rPr lang="en-US" b="0" i="0" dirty="0">
                <a:solidFill>
                  <a:srgbClr val="222222"/>
                </a:solidFill>
                <a:effectLst/>
                <a:latin typeface="Roboto"/>
              </a:rPr>
              <a:t>Due to increase in the amount of osmotically active sugars in guard cells, their osmotic pressure increases and water enters inside the cells increasing the turgidity of cells and hence stomata opens.</a:t>
            </a:r>
          </a:p>
          <a:p>
            <a:pPr algn="l">
              <a:buFont typeface="Arial" panose="020B0604020202020204" pitchFamily="34" charset="0"/>
              <a:buChar char="•"/>
            </a:pPr>
            <a:r>
              <a:rPr lang="en-US" b="0" i="0" dirty="0">
                <a:solidFill>
                  <a:srgbClr val="222222"/>
                </a:solidFill>
                <a:effectLst/>
                <a:latin typeface="Roboto"/>
              </a:rPr>
              <a:t>When amount of sugar decreases, stomata closes. Several theories have been proposed by the scientist to explain the opening and closing of stomata.</a:t>
            </a:r>
          </a:p>
          <a:p>
            <a:endParaRPr lang="ru-KZ" dirty="0"/>
          </a:p>
        </p:txBody>
      </p:sp>
    </p:spTree>
    <p:extLst>
      <p:ext uri="{BB962C8B-B14F-4D97-AF65-F5344CB8AC3E}">
        <p14:creationId xmlns:p14="http://schemas.microsoft.com/office/powerpoint/2010/main" val="162844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F01CAA-0EEF-B8F1-68AC-D0147050BBC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06DAEF0-8570-2765-D825-8E755B2B0DE3}"/>
              </a:ext>
            </a:extLst>
          </p:cNvPr>
          <p:cNvSpPr>
            <a:spLocks noGrp="1"/>
          </p:cNvSpPr>
          <p:nvPr>
            <p:ph idx="1"/>
          </p:nvPr>
        </p:nvSpPr>
        <p:spPr/>
        <p:txBody>
          <a:bodyPr/>
          <a:lstStyle/>
          <a:p>
            <a:endParaRPr lang="ru-RU"/>
          </a:p>
        </p:txBody>
      </p:sp>
      <p:pic>
        <p:nvPicPr>
          <p:cNvPr id="3074" name="Picture 2" descr="Breakout of a plant, it's organs, and tissues">
            <a:extLst>
              <a:ext uri="{FF2B5EF4-FFF2-40B4-BE49-F238E27FC236}">
                <a16:creationId xmlns:a16="http://schemas.microsoft.com/office/drawing/2014/main" id="{900A6762-3B97-FBA2-5F15-2964BBC8B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396" y="784823"/>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2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53A4B-A8E7-0FCB-DE19-F54E116A3F6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54410AE-50F7-E5C4-751F-AC8D9D6B8BE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21368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D68EE7-2E9D-C9DA-5F8C-D34EE0FAB26B}"/>
              </a:ext>
            </a:extLst>
          </p:cNvPr>
          <p:cNvSpPr>
            <a:spLocks noGrp="1"/>
          </p:cNvSpPr>
          <p:nvPr>
            <p:ph type="title"/>
          </p:nvPr>
        </p:nvSpPr>
        <p:spPr/>
        <p:txBody>
          <a:bodyPr/>
          <a:lstStyle/>
          <a:p>
            <a:endParaRPr lang="ru-RU" dirty="0"/>
          </a:p>
        </p:txBody>
      </p:sp>
      <p:pic>
        <p:nvPicPr>
          <p:cNvPr id="4098" name="Picture 2">
            <a:extLst>
              <a:ext uri="{FF2B5EF4-FFF2-40B4-BE49-F238E27FC236}">
                <a16:creationId xmlns:a16="http://schemas.microsoft.com/office/drawing/2014/main" id="{70403758-9E9B-3DD7-E397-FDD24ED31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0"/>
            <a:ext cx="9723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612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8076EF8-3ED0-8DFE-DEBA-8DD8E7EF1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16" y="1273070"/>
            <a:ext cx="5657179" cy="2807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91781B-CA9D-CA9E-593C-E0D0FABF82FC}"/>
              </a:ext>
            </a:extLst>
          </p:cNvPr>
          <p:cNvSpPr txBox="1"/>
          <p:nvPr/>
        </p:nvSpPr>
        <p:spPr>
          <a:xfrm>
            <a:off x="3320406" y="385845"/>
            <a:ext cx="6097604" cy="369332"/>
          </a:xfrm>
          <a:prstGeom prst="rect">
            <a:avLst/>
          </a:prstGeom>
          <a:noFill/>
        </p:spPr>
        <p:txBody>
          <a:bodyPr wrap="square">
            <a:spAutoFit/>
          </a:bodyPr>
          <a:lstStyle/>
          <a:p>
            <a:pPr algn="l" fontAlgn="base">
              <a:spcAft>
                <a:spcPts val="1500"/>
              </a:spcAft>
            </a:pPr>
            <a:r>
              <a:rPr lang="en-US" b="0" i="0" dirty="0">
                <a:solidFill>
                  <a:srgbClr val="000000"/>
                </a:solidFill>
                <a:effectLst/>
                <a:latin typeface="Georgia" panose="02040502050405020303" pitchFamily="18" charset="0"/>
              </a:rPr>
              <a:t>Tissue Arrangements in Dicots vs Monocots</a:t>
            </a:r>
          </a:p>
        </p:txBody>
      </p:sp>
      <p:pic>
        <p:nvPicPr>
          <p:cNvPr id="6" name="Рисунок 5">
            <a:extLst>
              <a:ext uri="{FF2B5EF4-FFF2-40B4-BE49-F238E27FC236}">
                <a16:creationId xmlns:a16="http://schemas.microsoft.com/office/drawing/2014/main" id="{351A946D-CC01-A34B-DEC2-E3DDF88A4198}"/>
              </a:ext>
            </a:extLst>
          </p:cNvPr>
          <p:cNvPicPr>
            <a:picLocks noChangeAspect="1"/>
          </p:cNvPicPr>
          <p:nvPr/>
        </p:nvPicPr>
        <p:blipFill>
          <a:blip r:embed="rId3"/>
          <a:stretch>
            <a:fillRect/>
          </a:stretch>
        </p:blipFill>
        <p:spPr>
          <a:xfrm>
            <a:off x="6823822" y="1408432"/>
            <a:ext cx="5188375" cy="2672013"/>
          </a:xfrm>
          <a:prstGeom prst="rect">
            <a:avLst/>
          </a:prstGeom>
        </p:spPr>
      </p:pic>
      <p:pic>
        <p:nvPicPr>
          <p:cNvPr id="7" name="Рисунок 6">
            <a:extLst>
              <a:ext uri="{FF2B5EF4-FFF2-40B4-BE49-F238E27FC236}">
                <a16:creationId xmlns:a16="http://schemas.microsoft.com/office/drawing/2014/main" id="{7EC0AC6D-5AE4-75F4-470D-285951A9A9BA}"/>
              </a:ext>
            </a:extLst>
          </p:cNvPr>
          <p:cNvPicPr>
            <a:picLocks noChangeAspect="1"/>
          </p:cNvPicPr>
          <p:nvPr/>
        </p:nvPicPr>
        <p:blipFill>
          <a:blip r:embed="rId4"/>
          <a:stretch>
            <a:fillRect/>
          </a:stretch>
        </p:blipFill>
        <p:spPr>
          <a:xfrm>
            <a:off x="2901283" y="4137530"/>
            <a:ext cx="5657179" cy="2517445"/>
          </a:xfrm>
          <a:prstGeom prst="rect">
            <a:avLst/>
          </a:prstGeom>
        </p:spPr>
      </p:pic>
    </p:spTree>
    <p:extLst>
      <p:ext uri="{BB962C8B-B14F-4D97-AF65-F5344CB8AC3E}">
        <p14:creationId xmlns:p14="http://schemas.microsoft.com/office/powerpoint/2010/main" val="73373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ichomes extending from the surface of a leaf; also visible are pairs of guard cells surrounding stomata (pores in the leaf).">
            <a:extLst>
              <a:ext uri="{FF2B5EF4-FFF2-40B4-BE49-F238E27FC236}">
                <a16:creationId xmlns:a16="http://schemas.microsoft.com/office/drawing/2014/main" id="{B71C0BFE-7321-602E-495A-B29B1C203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26" y="1036352"/>
            <a:ext cx="4169343" cy="30801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omata guard cells">
            <a:extLst>
              <a:ext uri="{FF2B5EF4-FFF2-40B4-BE49-F238E27FC236}">
                <a16:creationId xmlns:a16="http://schemas.microsoft.com/office/drawing/2014/main" id="{1025EEDC-A9B2-006A-D84F-A54A04FEC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896" y="1036352"/>
            <a:ext cx="4472505" cy="335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84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ypes of Plant Tissues | CK-12 Foundation">
            <a:extLst>
              <a:ext uri="{FF2B5EF4-FFF2-40B4-BE49-F238E27FC236}">
                <a16:creationId xmlns:a16="http://schemas.microsoft.com/office/drawing/2014/main" id="{636BDB90-E5D7-A903-5570-07E9120DA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916" y="223883"/>
            <a:ext cx="5912951" cy="618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9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0E20CC-87E5-4633-9065-F3EA313AC085}"/>
              </a:ext>
            </a:extLst>
          </p:cNvPr>
          <p:cNvSpPr>
            <a:spLocks noGrp="1"/>
          </p:cNvSpPr>
          <p:nvPr>
            <p:ph type="title"/>
          </p:nvPr>
        </p:nvSpPr>
        <p:spPr>
          <a:xfrm>
            <a:off x="574154" y="0"/>
            <a:ext cx="10515600" cy="1325563"/>
          </a:xfrm>
        </p:spPr>
        <p:txBody>
          <a:bodyPr/>
          <a:lstStyle/>
          <a:p>
            <a:r>
              <a:rPr lang="en-US" b="1" i="0" dirty="0">
                <a:solidFill>
                  <a:srgbClr val="993366"/>
                </a:solidFill>
                <a:effectLst/>
                <a:latin typeface="Roboto"/>
              </a:rPr>
              <a:t>Meristematic tissue :</a:t>
            </a:r>
            <a:endParaRPr lang="ru-KZ" dirty="0"/>
          </a:p>
        </p:txBody>
      </p:sp>
      <p:sp>
        <p:nvSpPr>
          <p:cNvPr id="3" name="Объект 2">
            <a:extLst>
              <a:ext uri="{FF2B5EF4-FFF2-40B4-BE49-F238E27FC236}">
                <a16:creationId xmlns:a16="http://schemas.microsoft.com/office/drawing/2014/main" id="{8851F910-2711-4551-8188-2DDE27E6A2C5}"/>
              </a:ext>
            </a:extLst>
          </p:cNvPr>
          <p:cNvSpPr>
            <a:spLocks noGrp="1"/>
          </p:cNvSpPr>
          <p:nvPr>
            <p:ph idx="1"/>
          </p:nvPr>
        </p:nvSpPr>
        <p:spPr>
          <a:xfrm>
            <a:off x="220552" y="1158630"/>
            <a:ext cx="10515600" cy="4351338"/>
          </a:xfrm>
        </p:spPr>
        <p:txBody>
          <a:bodyPr/>
          <a:lstStyle/>
          <a:p>
            <a:br>
              <a:rPr lang="en-US" dirty="0"/>
            </a:br>
            <a:r>
              <a:rPr lang="en-US" sz="3200" b="0" i="0" dirty="0">
                <a:solidFill>
                  <a:srgbClr val="222222"/>
                </a:solidFill>
                <a:effectLst/>
                <a:latin typeface="Roboto"/>
              </a:rPr>
              <a:t>Meristematic tissues may be defined as a group  or collection of living cells which are located specific locations and divide continuously to add new cells to the plant body</a:t>
            </a:r>
            <a:r>
              <a:rPr lang="en-US" b="0" i="0" dirty="0">
                <a:solidFill>
                  <a:srgbClr val="222222"/>
                </a:solidFill>
                <a:effectLst/>
                <a:latin typeface="Roboto"/>
              </a:rPr>
              <a:t>.</a:t>
            </a:r>
            <a:endParaRPr lang="ru-KZ" dirty="0"/>
          </a:p>
        </p:txBody>
      </p:sp>
      <p:sp>
        <p:nvSpPr>
          <p:cNvPr id="5" name="TextBox 4">
            <a:extLst>
              <a:ext uri="{FF2B5EF4-FFF2-40B4-BE49-F238E27FC236}">
                <a16:creationId xmlns:a16="http://schemas.microsoft.com/office/drawing/2014/main" id="{3268878C-5D5A-471F-9DC6-3AC710E4A536}"/>
              </a:ext>
            </a:extLst>
          </p:cNvPr>
          <p:cNvSpPr txBox="1"/>
          <p:nvPr/>
        </p:nvSpPr>
        <p:spPr>
          <a:xfrm>
            <a:off x="401217" y="4139479"/>
            <a:ext cx="11042138" cy="1938992"/>
          </a:xfrm>
          <a:prstGeom prst="rect">
            <a:avLst/>
          </a:prstGeom>
          <a:noFill/>
        </p:spPr>
        <p:txBody>
          <a:bodyPr wrap="square">
            <a:spAutoFit/>
          </a:bodyPr>
          <a:lstStyle/>
          <a:p>
            <a:pPr algn="l">
              <a:buFont typeface="Arial" panose="020B0604020202020204" pitchFamily="34" charset="0"/>
              <a:buChar char="•"/>
            </a:pPr>
            <a:r>
              <a:rPr lang="en-US" sz="2000" b="0" i="0" dirty="0">
                <a:solidFill>
                  <a:srgbClr val="222222"/>
                </a:solidFill>
                <a:effectLst/>
                <a:latin typeface="Roboto"/>
              </a:rPr>
              <a:t>The cells of meristematic tissues are similar in structure and have thin and elastic primary cell walls made up of cellulose.</a:t>
            </a:r>
          </a:p>
          <a:p>
            <a:pPr algn="l">
              <a:buFont typeface="Arial" panose="020B0604020202020204" pitchFamily="34" charset="0"/>
              <a:buChar char="•"/>
            </a:pPr>
            <a:r>
              <a:rPr lang="en-US" sz="2000" b="0" i="0" dirty="0">
                <a:solidFill>
                  <a:srgbClr val="222222"/>
                </a:solidFill>
                <a:effectLst/>
                <a:latin typeface="Roboto"/>
              </a:rPr>
              <a:t>These meristematic cells may be rounded, oval,   polygonal or rectangular in shape.</a:t>
            </a:r>
          </a:p>
          <a:p>
            <a:pPr algn="l">
              <a:buFont typeface="Arial" panose="020B0604020202020204" pitchFamily="34" charset="0"/>
              <a:buChar char="•"/>
            </a:pPr>
            <a:r>
              <a:rPr lang="en-US" sz="2000" b="0" i="0" dirty="0">
                <a:solidFill>
                  <a:srgbClr val="222222"/>
                </a:solidFill>
                <a:effectLst/>
                <a:latin typeface="Roboto"/>
              </a:rPr>
              <a:t>They are compactly arranged without intercellular spaces between them.</a:t>
            </a:r>
          </a:p>
          <a:p>
            <a:pPr algn="l">
              <a:buFont typeface="Arial" panose="020B0604020202020204" pitchFamily="34" charset="0"/>
              <a:buChar char="•"/>
            </a:pPr>
            <a:r>
              <a:rPr lang="en-US" sz="2000" b="0" i="0" dirty="0">
                <a:solidFill>
                  <a:srgbClr val="222222"/>
                </a:solidFill>
                <a:effectLst/>
                <a:latin typeface="Roboto"/>
              </a:rPr>
              <a:t>Each cell contains dense or abundant cytoplasm and a large prominent nucleus.</a:t>
            </a:r>
          </a:p>
          <a:p>
            <a:pPr algn="l">
              <a:buFont typeface="Arial" panose="020B0604020202020204" pitchFamily="34" charset="0"/>
              <a:buChar char="•"/>
            </a:pPr>
            <a:r>
              <a:rPr lang="en-US" sz="2000" b="0" i="0" dirty="0">
                <a:solidFill>
                  <a:srgbClr val="222222"/>
                </a:solidFill>
                <a:effectLst/>
                <a:latin typeface="Roboto"/>
              </a:rPr>
              <a:t>The dense protoplasm of meristematic cell contains few small vacuoles or no vacuoles at all.</a:t>
            </a:r>
          </a:p>
        </p:txBody>
      </p:sp>
      <p:sp>
        <p:nvSpPr>
          <p:cNvPr id="7" name="TextBox 6">
            <a:extLst>
              <a:ext uri="{FF2B5EF4-FFF2-40B4-BE49-F238E27FC236}">
                <a16:creationId xmlns:a16="http://schemas.microsoft.com/office/drawing/2014/main" id="{660A3F71-CCE9-4B22-9663-20ED34819D3A}"/>
              </a:ext>
            </a:extLst>
          </p:cNvPr>
          <p:cNvSpPr txBox="1"/>
          <p:nvPr/>
        </p:nvSpPr>
        <p:spPr>
          <a:xfrm>
            <a:off x="479982" y="3429000"/>
            <a:ext cx="6094428" cy="461665"/>
          </a:xfrm>
          <a:prstGeom prst="rect">
            <a:avLst/>
          </a:prstGeom>
          <a:noFill/>
        </p:spPr>
        <p:txBody>
          <a:bodyPr wrap="square">
            <a:spAutoFit/>
          </a:bodyPr>
          <a:lstStyle/>
          <a:p>
            <a:r>
              <a:rPr lang="en-US" sz="2400" b="1" i="0" dirty="0">
                <a:solidFill>
                  <a:srgbClr val="993366"/>
                </a:solidFill>
                <a:effectLst/>
                <a:latin typeface="Roboto"/>
              </a:rPr>
              <a:t>Characteristics of meristematic tissues :</a:t>
            </a:r>
            <a:endParaRPr lang="ru-KZ" sz="2400" dirty="0"/>
          </a:p>
        </p:txBody>
      </p:sp>
    </p:spTree>
    <p:extLst>
      <p:ext uri="{BB962C8B-B14F-4D97-AF65-F5344CB8AC3E}">
        <p14:creationId xmlns:p14="http://schemas.microsoft.com/office/powerpoint/2010/main" val="387274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B22D23-90F5-4383-B036-B6682709029B}"/>
              </a:ext>
            </a:extLst>
          </p:cNvPr>
          <p:cNvSpPr txBox="1"/>
          <p:nvPr/>
        </p:nvSpPr>
        <p:spPr>
          <a:xfrm>
            <a:off x="540070" y="378359"/>
            <a:ext cx="6877766" cy="5940088"/>
          </a:xfrm>
          <a:prstGeom prst="rect">
            <a:avLst/>
          </a:prstGeom>
          <a:noFill/>
        </p:spPr>
        <p:txBody>
          <a:bodyPr wrap="square">
            <a:spAutoFit/>
          </a:bodyPr>
          <a:lstStyle/>
          <a:p>
            <a:r>
              <a:rPr lang="en-US" sz="2000" b="1" i="0" dirty="0">
                <a:solidFill>
                  <a:srgbClr val="993366"/>
                </a:solidFill>
                <a:effectLst/>
                <a:latin typeface="Roboto"/>
              </a:rPr>
              <a:t>1. Apical meristem :</a:t>
            </a:r>
            <a:br>
              <a:rPr lang="en-US" sz="2000" dirty="0"/>
            </a:br>
            <a:r>
              <a:rPr lang="en-US" sz="2000" b="0" i="0" dirty="0">
                <a:solidFill>
                  <a:srgbClr val="222222"/>
                </a:solidFill>
                <a:effectLst/>
                <a:latin typeface="Roboto"/>
              </a:rPr>
              <a:t>This meristem is located at the growing apices of main and lateral shoots and roots. These cells are responsible for linear growth of an organ. Example root apical meristem and shoot apical meristem.</a:t>
            </a:r>
            <a:br>
              <a:rPr lang="en-US" sz="2000" dirty="0"/>
            </a:br>
            <a:r>
              <a:rPr lang="en-US" sz="2000" b="1" i="0" dirty="0">
                <a:solidFill>
                  <a:srgbClr val="993366"/>
                </a:solidFill>
                <a:effectLst/>
                <a:latin typeface="Roboto"/>
              </a:rPr>
              <a:t>2. Lateral meristem :</a:t>
            </a:r>
            <a:br>
              <a:rPr lang="en-US" sz="2000" dirty="0"/>
            </a:br>
            <a:r>
              <a:rPr lang="en-US" sz="2000" b="0" i="0" dirty="0">
                <a:solidFill>
                  <a:srgbClr val="222222"/>
                </a:solidFill>
                <a:effectLst/>
                <a:latin typeface="Roboto"/>
              </a:rPr>
              <a:t>This meristem consists of initials which divide mainly in one plane and cause the organ to increase in diameter and girth. The lateral meristem usually occurs on the sides both in stem and root. Lateral meristem is of two types, i.e., in the form of cork cambium and in vascular bundles of dicots in the form of vascular cambium. The activity of this cambium results in the formation of secondary growth.</a:t>
            </a:r>
            <a:br>
              <a:rPr lang="en-US" sz="2000" dirty="0"/>
            </a:br>
            <a:r>
              <a:rPr lang="en-US" sz="2000" b="1" i="0" dirty="0">
                <a:solidFill>
                  <a:srgbClr val="993366"/>
                </a:solidFill>
                <a:effectLst/>
                <a:latin typeface="Roboto"/>
              </a:rPr>
              <a:t>3. Intercalary meristem :</a:t>
            </a:r>
            <a:br>
              <a:rPr lang="en-US" sz="2000" dirty="0"/>
            </a:br>
            <a:r>
              <a:rPr lang="en-US" sz="2000" b="0" i="0" dirty="0">
                <a:solidFill>
                  <a:srgbClr val="222222"/>
                </a:solidFill>
                <a:effectLst/>
                <a:latin typeface="Roboto"/>
              </a:rPr>
              <a:t>This meristem is located in between the regions of permanent tissues. The intercalary meristem are usually present at the base of node, base of internode or at the base of the leaf. They are responsible for growth of leaves and internodes.</a:t>
            </a:r>
            <a:endParaRPr lang="ru-KZ" sz="2000" dirty="0"/>
          </a:p>
        </p:txBody>
      </p:sp>
      <p:pic>
        <p:nvPicPr>
          <p:cNvPr id="7" name="Рисунок 6">
            <a:extLst>
              <a:ext uri="{FF2B5EF4-FFF2-40B4-BE49-F238E27FC236}">
                <a16:creationId xmlns:a16="http://schemas.microsoft.com/office/drawing/2014/main" id="{8B170A75-EBAF-4017-BC81-7AC6F87AF6D6}"/>
              </a:ext>
            </a:extLst>
          </p:cNvPr>
          <p:cNvPicPr>
            <a:picLocks noChangeAspect="1"/>
          </p:cNvPicPr>
          <p:nvPr/>
        </p:nvPicPr>
        <p:blipFill rotWithShape="1">
          <a:blip r:embed="rId2"/>
          <a:srcRect l="18324" t="35326" r="43093" b="26736"/>
          <a:stretch/>
        </p:blipFill>
        <p:spPr>
          <a:xfrm>
            <a:off x="6988629" y="1677971"/>
            <a:ext cx="5051856" cy="3676454"/>
          </a:xfrm>
          <a:prstGeom prst="rect">
            <a:avLst/>
          </a:prstGeom>
        </p:spPr>
      </p:pic>
    </p:spTree>
    <p:extLst>
      <p:ext uri="{BB962C8B-B14F-4D97-AF65-F5344CB8AC3E}">
        <p14:creationId xmlns:p14="http://schemas.microsoft.com/office/powerpoint/2010/main" val="325573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449D7B-13D7-40E1-8629-2A61212F5AFF}"/>
              </a:ext>
            </a:extLst>
          </p:cNvPr>
          <p:cNvSpPr>
            <a:spLocks noGrp="1"/>
          </p:cNvSpPr>
          <p:nvPr>
            <p:ph type="title"/>
          </p:nvPr>
        </p:nvSpPr>
        <p:spPr>
          <a:xfrm>
            <a:off x="439848" y="247092"/>
            <a:ext cx="10515600" cy="857431"/>
          </a:xfrm>
        </p:spPr>
        <p:txBody>
          <a:bodyPr>
            <a:normAutofit/>
          </a:bodyPr>
          <a:lstStyle/>
          <a:p>
            <a:r>
              <a:rPr lang="en-US" sz="4000" b="1" i="0" dirty="0">
                <a:solidFill>
                  <a:srgbClr val="993366"/>
                </a:solidFill>
                <a:effectLst/>
                <a:latin typeface="Roboto"/>
              </a:rPr>
              <a:t>Permanent Tissues :</a:t>
            </a:r>
            <a:endParaRPr lang="ru-KZ" sz="4000" dirty="0"/>
          </a:p>
        </p:txBody>
      </p:sp>
      <p:sp>
        <p:nvSpPr>
          <p:cNvPr id="3" name="Объект 2">
            <a:extLst>
              <a:ext uri="{FF2B5EF4-FFF2-40B4-BE49-F238E27FC236}">
                <a16:creationId xmlns:a16="http://schemas.microsoft.com/office/drawing/2014/main" id="{A1C052A3-F824-4D53-B6D9-8B95DA2D873C}"/>
              </a:ext>
            </a:extLst>
          </p:cNvPr>
          <p:cNvSpPr>
            <a:spLocks noGrp="1"/>
          </p:cNvSpPr>
          <p:nvPr>
            <p:ph idx="1"/>
          </p:nvPr>
        </p:nvSpPr>
        <p:spPr>
          <a:xfrm>
            <a:off x="376474" y="544325"/>
            <a:ext cx="10515600" cy="4923967"/>
          </a:xfrm>
        </p:spPr>
        <p:txBody>
          <a:bodyPr>
            <a:normAutofit lnSpcReduction="10000"/>
          </a:bodyPr>
          <a:lstStyle/>
          <a:p>
            <a:pPr algn="l"/>
            <a:br>
              <a:rPr lang="en-US" sz="3000" b="0" i="0" dirty="0">
                <a:solidFill>
                  <a:srgbClr val="222222"/>
                </a:solidFill>
                <a:effectLst/>
                <a:latin typeface="Roboto"/>
              </a:rPr>
            </a:br>
            <a:r>
              <a:rPr lang="en-US" sz="3000" b="0" i="0" dirty="0">
                <a:solidFill>
                  <a:srgbClr val="222222"/>
                </a:solidFill>
                <a:effectLst/>
                <a:latin typeface="Roboto"/>
              </a:rPr>
              <a:t>These tissues are derived from the meristematic tissues but their cells have lost the ability of division and have attained their different forms.</a:t>
            </a:r>
            <a:br>
              <a:rPr lang="en-US" sz="3000" b="0" i="0" dirty="0">
                <a:solidFill>
                  <a:srgbClr val="222222"/>
                </a:solidFill>
                <a:effectLst/>
                <a:latin typeface="Roboto"/>
              </a:rPr>
            </a:br>
            <a:r>
              <a:rPr lang="en-US" sz="3000" b="0" i="0" dirty="0">
                <a:solidFill>
                  <a:srgbClr val="222222"/>
                </a:solidFill>
                <a:effectLst/>
                <a:latin typeface="Roboto"/>
              </a:rPr>
              <a:t>They are of </a:t>
            </a:r>
            <a:r>
              <a:rPr lang="en-US" sz="3000" b="1" i="0" dirty="0">
                <a:solidFill>
                  <a:srgbClr val="222222"/>
                </a:solidFill>
                <a:effectLst/>
                <a:latin typeface="Roboto"/>
              </a:rPr>
              <a:t>these types-Simple</a:t>
            </a:r>
            <a:r>
              <a:rPr lang="en-US" sz="3000" b="0" i="0" dirty="0">
                <a:solidFill>
                  <a:srgbClr val="222222"/>
                </a:solidFill>
                <a:effectLst/>
                <a:latin typeface="Roboto"/>
              </a:rPr>
              <a:t> and </a:t>
            </a:r>
            <a:r>
              <a:rPr lang="en-US" sz="3000" b="1" i="0" dirty="0">
                <a:solidFill>
                  <a:srgbClr val="222222"/>
                </a:solidFill>
                <a:effectLst/>
                <a:latin typeface="Roboto"/>
              </a:rPr>
              <a:t>Complex.</a:t>
            </a:r>
            <a:endParaRPr lang="en-US" sz="3000" b="0" i="0" dirty="0">
              <a:solidFill>
                <a:srgbClr val="222222"/>
              </a:solidFill>
              <a:effectLst/>
              <a:latin typeface="Roboto"/>
            </a:endParaRPr>
          </a:p>
          <a:p>
            <a:pPr marL="0" indent="0" algn="l">
              <a:buNone/>
            </a:pPr>
            <a:r>
              <a:rPr lang="en-US" sz="3000" b="1" i="0" dirty="0">
                <a:solidFill>
                  <a:srgbClr val="993366"/>
                </a:solidFill>
                <a:effectLst/>
                <a:latin typeface="Roboto"/>
              </a:rPr>
              <a:t>*Simple Permanent Tissues :</a:t>
            </a:r>
            <a:br>
              <a:rPr lang="en-US" sz="3000" b="0" i="0" dirty="0">
                <a:solidFill>
                  <a:srgbClr val="222222"/>
                </a:solidFill>
                <a:effectLst/>
                <a:latin typeface="Roboto"/>
              </a:rPr>
            </a:br>
            <a:r>
              <a:rPr lang="en-US" sz="3000" b="0" i="0" dirty="0">
                <a:solidFill>
                  <a:srgbClr val="222222"/>
                </a:solidFill>
                <a:effectLst/>
                <a:latin typeface="Roboto"/>
              </a:rPr>
              <a:t>These tissues are made up of cells which are structurally and functionally similar. These are of </a:t>
            </a:r>
            <a:r>
              <a:rPr lang="en-US" sz="3000" b="1" i="0" dirty="0">
                <a:solidFill>
                  <a:srgbClr val="222222"/>
                </a:solidFill>
                <a:effectLst/>
                <a:latin typeface="Roboto"/>
              </a:rPr>
              <a:t>three types</a:t>
            </a:r>
            <a:r>
              <a:rPr lang="en-US" sz="3000" b="0" i="0" dirty="0">
                <a:solidFill>
                  <a:srgbClr val="222222"/>
                </a:solidFill>
                <a:effectLst/>
                <a:latin typeface="Roboto"/>
              </a:rPr>
              <a:t> –</a:t>
            </a:r>
          </a:p>
          <a:p>
            <a:pPr algn="l">
              <a:buFont typeface="+mj-lt"/>
              <a:buAutoNum type="arabicPeriod"/>
            </a:pPr>
            <a:r>
              <a:rPr lang="en-US" sz="3000" b="0" i="0" dirty="0">
                <a:solidFill>
                  <a:srgbClr val="222222"/>
                </a:solidFill>
                <a:effectLst/>
                <a:latin typeface="Roboto"/>
              </a:rPr>
              <a:t>Parenchyma</a:t>
            </a:r>
          </a:p>
          <a:p>
            <a:pPr algn="l">
              <a:buFont typeface="+mj-lt"/>
              <a:buAutoNum type="arabicPeriod"/>
            </a:pPr>
            <a:r>
              <a:rPr lang="en-US" sz="3000" b="0" i="0" dirty="0">
                <a:solidFill>
                  <a:srgbClr val="222222"/>
                </a:solidFill>
                <a:effectLst/>
                <a:latin typeface="Roboto"/>
              </a:rPr>
              <a:t>Collenchyma</a:t>
            </a:r>
          </a:p>
          <a:p>
            <a:pPr algn="l">
              <a:buFont typeface="+mj-lt"/>
              <a:buAutoNum type="arabicPeriod"/>
            </a:pPr>
            <a:r>
              <a:rPr lang="en-US" sz="3000" b="0" i="0" dirty="0">
                <a:solidFill>
                  <a:srgbClr val="222222"/>
                </a:solidFill>
                <a:effectLst/>
                <a:latin typeface="Roboto"/>
              </a:rPr>
              <a:t>Sclerenchyma</a:t>
            </a:r>
          </a:p>
          <a:p>
            <a:endParaRPr lang="ru-KZ" dirty="0"/>
          </a:p>
        </p:txBody>
      </p:sp>
      <p:sp>
        <p:nvSpPr>
          <p:cNvPr id="9" name="TextBox 8">
            <a:extLst>
              <a:ext uri="{FF2B5EF4-FFF2-40B4-BE49-F238E27FC236}">
                <a16:creationId xmlns:a16="http://schemas.microsoft.com/office/drawing/2014/main" id="{2031BAFE-D698-0F2A-ACBF-906665F366AC}"/>
              </a:ext>
            </a:extLst>
          </p:cNvPr>
          <p:cNvSpPr txBox="1"/>
          <p:nvPr/>
        </p:nvSpPr>
        <p:spPr>
          <a:xfrm>
            <a:off x="439848" y="5139484"/>
            <a:ext cx="8331451" cy="861774"/>
          </a:xfrm>
          <a:prstGeom prst="rect">
            <a:avLst/>
          </a:prstGeom>
          <a:noFill/>
        </p:spPr>
        <p:txBody>
          <a:bodyPr wrap="square">
            <a:spAutoFit/>
          </a:bodyPr>
          <a:lstStyle/>
          <a:p>
            <a:r>
              <a:rPr lang="en-US" sz="1800" b="1" i="0" dirty="0">
                <a:solidFill>
                  <a:srgbClr val="993366"/>
                </a:solidFill>
                <a:effectLst/>
                <a:latin typeface="Roboto"/>
              </a:rPr>
              <a:t>* </a:t>
            </a:r>
            <a:r>
              <a:rPr lang="en-US" sz="3200" b="1" i="0" dirty="0">
                <a:solidFill>
                  <a:srgbClr val="993366"/>
                </a:solidFill>
                <a:effectLst/>
                <a:latin typeface="Roboto"/>
              </a:rPr>
              <a:t>Complex Permanent Tissues :</a:t>
            </a:r>
            <a:br>
              <a:rPr lang="en-US" sz="3200" b="0" i="0" dirty="0">
                <a:solidFill>
                  <a:srgbClr val="222222"/>
                </a:solidFill>
                <a:effectLst/>
                <a:latin typeface="Roboto"/>
              </a:rPr>
            </a:br>
            <a:endParaRPr lang="ru-RU" dirty="0"/>
          </a:p>
        </p:txBody>
      </p:sp>
      <p:sp>
        <p:nvSpPr>
          <p:cNvPr id="11" name="TextBox 10">
            <a:extLst>
              <a:ext uri="{FF2B5EF4-FFF2-40B4-BE49-F238E27FC236}">
                <a16:creationId xmlns:a16="http://schemas.microsoft.com/office/drawing/2014/main" id="{B1FB62D1-BB06-C54E-3B5E-EC0B3A8664C3}"/>
              </a:ext>
            </a:extLst>
          </p:cNvPr>
          <p:cNvSpPr txBox="1"/>
          <p:nvPr/>
        </p:nvSpPr>
        <p:spPr>
          <a:xfrm>
            <a:off x="161454" y="5790455"/>
            <a:ext cx="11869092" cy="523220"/>
          </a:xfrm>
          <a:prstGeom prst="rect">
            <a:avLst/>
          </a:prstGeom>
          <a:noFill/>
        </p:spPr>
        <p:txBody>
          <a:bodyPr wrap="square">
            <a:spAutoFit/>
          </a:bodyPr>
          <a:lstStyle/>
          <a:p>
            <a:r>
              <a:rPr lang="en-US" sz="2800" b="0" i="0" dirty="0">
                <a:solidFill>
                  <a:srgbClr val="222222"/>
                </a:solidFill>
                <a:effectLst/>
                <a:latin typeface="Roboto"/>
              </a:rPr>
              <a:t>Complex tissues are of following two types. They are </a:t>
            </a:r>
            <a:r>
              <a:rPr lang="en-US" sz="2800" b="1" i="0" dirty="0">
                <a:solidFill>
                  <a:srgbClr val="222222"/>
                </a:solidFill>
                <a:effectLst/>
                <a:latin typeface="Roboto"/>
              </a:rPr>
              <a:t>Xylem </a:t>
            </a:r>
            <a:r>
              <a:rPr lang="en-US" sz="2800" b="0" i="0" dirty="0">
                <a:solidFill>
                  <a:srgbClr val="222222"/>
                </a:solidFill>
                <a:effectLst/>
                <a:latin typeface="Roboto"/>
              </a:rPr>
              <a:t>and</a:t>
            </a:r>
            <a:r>
              <a:rPr lang="en-US" sz="2800" b="1" i="0" dirty="0">
                <a:solidFill>
                  <a:srgbClr val="222222"/>
                </a:solidFill>
                <a:effectLst/>
                <a:latin typeface="Roboto"/>
              </a:rPr>
              <a:t> Phloem</a:t>
            </a:r>
            <a:endParaRPr lang="ru-RU" sz="2800" dirty="0"/>
          </a:p>
        </p:txBody>
      </p:sp>
    </p:spTree>
    <p:extLst>
      <p:ext uri="{BB962C8B-B14F-4D97-AF65-F5344CB8AC3E}">
        <p14:creationId xmlns:p14="http://schemas.microsoft.com/office/powerpoint/2010/main" val="120711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2B758AA-CDC2-CBA7-1E69-1E69FC4F135F}"/>
              </a:ext>
            </a:extLst>
          </p:cNvPr>
          <p:cNvPicPr>
            <a:picLocks noChangeAspect="1"/>
          </p:cNvPicPr>
          <p:nvPr/>
        </p:nvPicPr>
        <p:blipFill>
          <a:blip r:embed="rId2"/>
          <a:srcRect l="21237" t="34060" r="42052" b="26035"/>
          <a:stretch/>
        </p:blipFill>
        <p:spPr>
          <a:xfrm>
            <a:off x="1876927" y="1488771"/>
            <a:ext cx="7632834" cy="4667138"/>
          </a:xfrm>
          <a:prstGeom prst="rect">
            <a:avLst/>
          </a:prstGeom>
        </p:spPr>
      </p:pic>
      <p:sp>
        <p:nvSpPr>
          <p:cNvPr id="8" name="Прямоугольник: скругленные углы 7">
            <a:extLst>
              <a:ext uri="{FF2B5EF4-FFF2-40B4-BE49-F238E27FC236}">
                <a16:creationId xmlns:a16="http://schemas.microsoft.com/office/drawing/2014/main" id="{925AFE95-2625-0C82-17EE-01C177BF74D7}"/>
              </a:ext>
            </a:extLst>
          </p:cNvPr>
          <p:cNvSpPr/>
          <p:nvPr/>
        </p:nvSpPr>
        <p:spPr>
          <a:xfrm>
            <a:off x="3031958" y="558265"/>
            <a:ext cx="5621154" cy="70264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PERMANENT TISSUE</a:t>
            </a:r>
            <a:endParaRPr lang="ru-RU" sz="2400" b="1" dirty="0">
              <a:solidFill>
                <a:schemeClr val="tx1"/>
              </a:solidFill>
            </a:endParaRPr>
          </a:p>
        </p:txBody>
      </p:sp>
    </p:spTree>
    <p:extLst>
      <p:ext uri="{BB962C8B-B14F-4D97-AF65-F5344CB8AC3E}">
        <p14:creationId xmlns:p14="http://schemas.microsoft.com/office/powerpoint/2010/main" val="397045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6DF7D7F-33C9-3DE8-3ACD-9F50C5B7D990}"/>
              </a:ext>
            </a:extLst>
          </p:cNvPr>
          <p:cNvSpPr>
            <a:spLocks noGrp="1"/>
          </p:cNvSpPr>
          <p:nvPr>
            <p:ph idx="1"/>
          </p:nvPr>
        </p:nvSpPr>
        <p:spPr>
          <a:xfrm>
            <a:off x="1155071" y="793530"/>
            <a:ext cx="10515600" cy="5263238"/>
          </a:xfrm>
        </p:spPr>
        <p:txBody>
          <a:bodyPr>
            <a:normAutofit fontScale="92500" lnSpcReduction="10000"/>
          </a:bodyPr>
          <a:lstStyle/>
          <a:p>
            <a:pPr algn="l" fontAlgn="base">
              <a:spcAft>
                <a:spcPts val="1200"/>
              </a:spcAft>
            </a:pPr>
            <a:r>
              <a:rPr lang="en-US" b="1" i="0" dirty="0">
                <a:solidFill>
                  <a:srgbClr val="5E0455"/>
                </a:solidFill>
                <a:effectLst/>
                <a:latin typeface="proxima-bold"/>
              </a:rPr>
              <a:t>1. Dermal Tissue</a:t>
            </a:r>
          </a:p>
          <a:p>
            <a:pPr algn="l">
              <a:lnSpc>
                <a:spcPts val="2100"/>
              </a:lnSpc>
              <a:spcAft>
                <a:spcPts val="1200"/>
              </a:spcAft>
            </a:pPr>
            <a:r>
              <a:rPr lang="en-US" b="0" u="none" strike="noStrike" dirty="0">
                <a:effectLst/>
                <a:latin typeface="proxima-Regular"/>
              </a:rPr>
              <a:t>Dermal tissue</a:t>
            </a:r>
            <a:r>
              <a:rPr lang="en-US" b="0" dirty="0">
                <a:effectLst/>
                <a:latin typeface="proxima-Regular"/>
              </a:rPr>
              <a:t> forms the outermost covering of the plant, called the </a:t>
            </a:r>
            <a:r>
              <a:rPr lang="en-US" b="0" dirty="0">
                <a:effectLst/>
                <a:latin typeface="proxima-Bold"/>
              </a:rPr>
              <a:t>epidermis</a:t>
            </a:r>
            <a:r>
              <a:rPr lang="en-US" b="0" dirty="0">
                <a:effectLst/>
                <a:latin typeface="proxima-Regular"/>
              </a:rPr>
              <a:t>. In stems and </a:t>
            </a:r>
            <a:r>
              <a:rPr lang="en-US" b="0" u="none" strike="noStrike" dirty="0">
                <a:effectLst/>
                <a:latin typeface="proxima-Regular"/>
              </a:rPr>
              <a:t>leaves</a:t>
            </a:r>
            <a:r>
              <a:rPr lang="en-US" b="0" dirty="0">
                <a:effectLst/>
                <a:latin typeface="proxima-Regular"/>
              </a:rPr>
              <a:t>, the dermal tissue is covered by a </a:t>
            </a:r>
            <a:r>
              <a:rPr lang="en-US" b="1" dirty="0">
                <a:effectLst/>
                <a:latin typeface="proxima-Regular"/>
              </a:rPr>
              <a:t>waxy </a:t>
            </a:r>
            <a:r>
              <a:rPr lang="en-US" b="1" dirty="0">
                <a:effectLst/>
                <a:latin typeface="proxima-Bold"/>
              </a:rPr>
              <a:t>cuticle</a:t>
            </a:r>
            <a:r>
              <a:rPr lang="en-US" b="1" dirty="0">
                <a:effectLst/>
                <a:latin typeface="proxima-Regular"/>
              </a:rPr>
              <a:t> </a:t>
            </a:r>
            <a:r>
              <a:rPr lang="en-US" b="0" dirty="0">
                <a:effectLst/>
                <a:latin typeface="proxima-Regular"/>
              </a:rPr>
              <a:t>that prevents water loss due to </a:t>
            </a:r>
            <a:r>
              <a:rPr lang="en-US" b="0" u="none" strike="noStrike" dirty="0">
                <a:effectLst/>
                <a:latin typeface="proxima-Regular"/>
              </a:rPr>
              <a:t>transpiration</a:t>
            </a:r>
            <a:r>
              <a:rPr lang="en-US" b="0" dirty="0">
                <a:effectLst/>
                <a:latin typeface="proxima-Regular"/>
              </a:rPr>
              <a:t>. In the leaf, some minute openings called </a:t>
            </a:r>
            <a:r>
              <a:rPr lang="en-US" b="1" u="none" strike="noStrike" dirty="0">
                <a:effectLst/>
                <a:latin typeface="proxima-Bold"/>
              </a:rPr>
              <a:t>stomata</a:t>
            </a:r>
            <a:r>
              <a:rPr lang="en-US" b="1" dirty="0">
                <a:effectLst/>
                <a:latin typeface="proxima-Regular"/>
              </a:rPr>
              <a:t> </a:t>
            </a:r>
            <a:r>
              <a:rPr lang="en-US" b="0" dirty="0">
                <a:effectLst/>
                <a:latin typeface="proxima-Regular"/>
              </a:rPr>
              <a:t>(singular: stoma) in the cuticle layer allow gas exchange. Each stoma is covered by a </a:t>
            </a:r>
            <a:r>
              <a:rPr lang="en-US" b="1" dirty="0">
                <a:effectLst/>
                <a:latin typeface="proxima-Regular"/>
              </a:rPr>
              <a:t>pair of bean-shaped </a:t>
            </a:r>
            <a:r>
              <a:rPr lang="en-US" b="1" u="none" strike="noStrike" dirty="0">
                <a:effectLst/>
                <a:latin typeface="proxima-Regular"/>
              </a:rPr>
              <a:t>guard </a:t>
            </a:r>
            <a:r>
              <a:rPr lang="en-US" b="0" u="none" strike="noStrike" dirty="0">
                <a:effectLst/>
                <a:latin typeface="proxima-Regular"/>
              </a:rPr>
              <a:t>cells</a:t>
            </a:r>
            <a:r>
              <a:rPr lang="en-US" b="0" dirty="0">
                <a:effectLst/>
                <a:latin typeface="proxima-Regular"/>
              </a:rPr>
              <a:t> that regulates its opening and closing.</a:t>
            </a:r>
          </a:p>
          <a:p>
            <a:pPr algn="l">
              <a:lnSpc>
                <a:spcPts val="2100"/>
              </a:lnSpc>
              <a:spcAft>
                <a:spcPts val="1200"/>
              </a:spcAft>
            </a:pPr>
            <a:r>
              <a:rPr lang="en-US" b="0" dirty="0">
                <a:effectLst/>
                <a:latin typeface="proxima-Regular"/>
              </a:rPr>
              <a:t>Unlike stems and leaves, the dermal layer of root gives rise to some lateral outgrowths called </a:t>
            </a:r>
            <a:r>
              <a:rPr lang="en-US" b="1" dirty="0">
                <a:effectLst/>
                <a:latin typeface="proxima-Bold"/>
              </a:rPr>
              <a:t>root hairs</a:t>
            </a:r>
            <a:r>
              <a:rPr lang="en-US" b="1" dirty="0">
                <a:effectLst/>
                <a:latin typeface="proxima-Regular"/>
              </a:rPr>
              <a:t>. </a:t>
            </a:r>
            <a:r>
              <a:rPr lang="en-US" b="1" dirty="0">
                <a:effectLst/>
                <a:latin typeface="proxima-Bold"/>
              </a:rPr>
              <a:t>Trichomes</a:t>
            </a:r>
            <a:r>
              <a:rPr lang="en-US" b="1" dirty="0">
                <a:effectLst/>
                <a:latin typeface="proxima-Regular"/>
              </a:rPr>
              <a:t>, or small hairlike or spikey outgrowths </a:t>
            </a:r>
            <a:r>
              <a:rPr lang="en-US" b="0" dirty="0">
                <a:effectLst/>
                <a:latin typeface="proxima-Regular"/>
              </a:rPr>
              <a:t>of epidermal tissue, sometimes found on the stem and leaves, aid in defense against herbivores.</a:t>
            </a:r>
          </a:p>
          <a:p>
            <a:r>
              <a:rPr lang="en-US" b="0" i="0" dirty="0">
                <a:solidFill>
                  <a:srgbClr val="313131"/>
                </a:solidFill>
                <a:effectLst/>
                <a:latin typeface="proxima-Regular"/>
              </a:rPr>
              <a:t>In woody plants, the epidermis breaks into a multi-layered </a:t>
            </a:r>
            <a:r>
              <a:rPr lang="en-US" b="0" i="0" dirty="0">
                <a:solidFill>
                  <a:srgbClr val="313131"/>
                </a:solidFill>
                <a:effectLst/>
                <a:latin typeface="proxima-Bold"/>
              </a:rPr>
              <a:t>periderm (or bark)</a:t>
            </a:r>
            <a:r>
              <a:rPr lang="en-US" b="0" i="0" dirty="0">
                <a:solidFill>
                  <a:srgbClr val="313131"/>
                </a:solidFill>
                <a:effectLst/>
                <a:latin typeface="proxima-Regular"/>
              </a:rPr>
              <a:t> as secondary growth allows plants to grow in girth. The periderm functions as the plant’s first line of defense, protecting it from injury, dehydration, fire, and pathogens.</a:t>
            </a:r>
            <a:endParaRPr lang="ru-RU" dirty="0"/>
          </a:p>
        </p:txBody>
      </p:sp>
    </p:spTree>
    <p:extLst>
      <p:ext uri="{BB962C8B-B14F-4D97-AF65-F5344CB8AC3E}">
        <p14:creationId xmlns:p14="http://schemas.microsoft.com/office/powerpoint/2010/main" val="137466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4AD1AA8-A2C0-6FAB-5501-F04862D5994B}"/>
              </a:ext>
            </a:extLst>
          </p:cNvPr>
          <p:cNvSpPr>
            <a:spLocks noGrp="1"/>
          </p:cNvSpPr>
          <p:nvPr>
            <p:ph idx="1"/>
          </p:nvPr>
        </p:nvSpPr>
        <p:spPr>
          <a:xfrm>
            <a:off x="403634" y="684889"/>
            <a:ext cx="6187289" cy="5326612"/>
          </a:xfrm>
        </p:spPr>
        <p:txBody>
          <a:bodyPr>
            <a:normAutofit fontScale="70000" lnSpcReduction="20000"/>
          </a:bodyPr>
          <a:lstStyle/>
          <a:p>
            <a:pPr algn="l" fontAlgn="base">
              <a:spcAft>
                <a:spcPts val="1800"/>
              </a:spcAft>
              <a:buFont typeface="Arial" panose="020B0604020202020204" pitchFamily="34" charset="0"/>
              <a:buChar char="•"/>
            </a:pPr>
            <a:r>
              <a:rPr lang="en-US" b="1" i="0" dirty="0">
                <a:solidFill>
                  <a:srgbClr val="333333"/>
                </a:solidFill>
                <a:effectLst/>
                <a:latin typeface="Georgia" panose="02040502050405020303" pitchFamily="18" charset="0"/>
              </a:rPr>
              <a:t>Guard cells: </a:t>
            </a:r>
            <a:r>
              <a:rPr lang="en-US" b="0" i="0" dirty="0">
                <a:solidFill>
                  <a:srgbClr val="333333"/>
                </a:solidFill>
                <a:effectLst/>
                <a:latin typeface="Georgia" panose="02040502050405020303" pitchFamily="18" charset="0"/>
              </a:rPr>
              <a:t>To permit gas exchange for photosynthesis and respiration, the epidermis of the leaf and stem also contains openings known as </a:t>
            </a:r>
            <a:r>
              <a:rPr lang="en-US" b="1" i="0" dirty="0">
                <a:solidFill>
                  <a:srgbClr val="333333"/>
                </a:solidFill>
                <a:effectLst/>
                <a:latin typeface="Georgia" panose="02040502050405020303" pitchFamily="18" charset="0"/>
              </a:rPr>
              <a:t>stomata </a:t>
            </a:r>
            <a:r>
              <a:rPr lang="en-US" b="0" i="0" dirty="0">
                <a:solidFill>
                  <a:srgbClr val="333333"/>
                </a:solidFill>
                <a:effectLst/>
                <a:latin typeface="Georgia" panose="02040502050405020303" pitchFamily="18" charset="0"/>
              </a:rPr>
              <a:t>(singular: </a:t>
            </a:r>
            <a:r>
              <a:rPr lang="en-US" b="1" i="0" dirty="0">
                <a:solidFill>
                  <a:srgbClr val="333333"/>
                </a:solidFill>
                <a:effectLst/>
                <a:latin typeface="Georgia" panose="02040502050405020303" pitchFamily="18" charset="0"/>
              </a:rPr>
              <a:t>stoma</a:t>
            </a:r>
            <a:r>
              <a:rPr lang="en-US" b="0" i="0" dirty="0">
                <a:solidFill>
                  <a:srgbClr val="333333"/>
                </a:solidFill>
                <a:effectLst/>
                <a:latin typeface="Georgia" panose="02040502050405020303" pitchFamily="18" charset="0"/>
              </a:rPr>
              <a:t>). Two cells, known as </a:t>
            </a:r>
            <a:r>
              <a:rPr lang="en-US" b="1" i="0" dirty="0">
                <a:solidFill>
                  <a:srgbClr val="333333"/>
                </a:solidFill>
                <a:effectLst/>
                <a:latin typeface="Georgia" panose="02040502050405020303" pitchFamily="18" charset="0"/>
              </a:rPr>
              <a:t>guard cells</a:t>
            </a:r>
            <a:r>
              <a:rPr lang="en-US" b="0" i="0" dirty="0">
                <a:solidFill>
                  <a:srgbClr val="333333"/>
                </a:solidFill>
                <a:effectLst/>
                <a:latin typeface="Georgia" panose="02040502050405020303" pitchFamily="18" charset="0"/>
              </a:rPr>
              <a:t>, surround each leaf stoma, controlling its opening and closing and thus regulating the uptake of carbon dioxide and the release of oxygen and water vapor.</a:t>
            </a:r>
          </a:p>
          <a:p>
            <a:pPr algn="l" fontAlgn="base">
              <a:spcAft>
                <a:spcPts val="1800"/>
              </a:spcAft>
              <a:buFont typeface="Arial" panose="020B0604020202020204" pitchFamily="34" charset="0"/>
              <a:buChar char="•"/>
            </a:pPr>
            <a:r>
              <a:rPr lang="en-US" b="1" i="0" dirty="0">
                <a:solidFill>
                  <a:srgbClr val="333333"/>
                </a:solidFill>
                <a:effectLst/>
                <a:latin typeface="Georgia" panose="02040502050405020303" pitchFamily="18" charset="0"/>
              </a:rPr>
              <a:t>Root hairs</a:t>
            </a:r>
            <a:r>
              <a:rPr lang="en-US" b="0" i="0" dirty="0">
                <a:solidFill>
                  <a:srgbClr val="333333"/>
                </a:solidFill>
                <a:effectLst/>
                <a:latin typeface="Georgia" panose="02040502050405020303" pitchFamily="18" charset="0"/>
              </a:rPr>
              <a:t>: Root hairs are microscopy extensions of root epidermal cells which increase the surface area of the root, greatly contributing to the absorption of water and minerals.</a:t>
            </a:r>
          </a:p>
          <a:p>
            <a:pPr algn="l" fontAlgn="base">
              <a:spcAft>
                <a:spcPts val="1800"/>
              </a:spcAft>
              <a:buFont typeface="Arial" panose="020B0604020202020204" pitchFamily="34" charset="0"/>
              <a:buChar char="•"/>
            </a:pPr>
            <a:r>
              <a:rPr lang="en-US" b="1" i="0" dirty="0">
                <a:solidFill>
                  <a:srgbClr val="333333"/>
                </a:solidFill>
                <a:effectLst/>
                <a:latin typeface="Georgia" panose="02040502050405020303" pitchFamily="18" charset="0"/>
              </a:rPr>
              <a:t>Trichomes: </a:t>
            </a:r>
            <a:r>
              <a:rPr lang="en-US" b="0" i="0" dirty="0">
                <a:solidFill>
                  <a:srgbClr val="333333"/>
                </a:solidFill>
                <a:effectLst/>
                <a:latin typeface="Georgia" panose="02040502050405020303" pitchFamily="18" charset="0"/>
              </a:rPr>
              <a:t>Stems and leaves of some plants also have </a:t>
            </a:r>
            <a:r>
              <a:rPr lang="en-US" b="1" i="0" dirty="0">
                <a:solidFill>
                  <a:srgbClr val="333333"/>
                </a:solidFill>
                <a:effectLst/>
                <a:latin typeface="Georgia" panose="02040502050405020303" pitchFamily="18" charset="0"/>
              </a:rPr>
              <a:t>trichomes</a:t>
            </a:r>
            <a:r>
              <a:rPr lang="en-US" b="0" i="0" dirty="0">
                <a:solidFill>
                  <a:srgbClr val="333333"/>
                </a:solidFill>
                <a:effectLst/>
                <a:latin typeface="Georgia" panose="02040502050405020303" pitchFamily="18" charset="0"/>
              </a:rPr>
              <a:t>, spiky or hair-like structures on the epidermal surface that help to reduce transpiration (the loss of water by aboveground plant parts), increase solar reflectance, and store compounds that defend the leaves against predation by herbivores.</a:t>
            </a:r>
          </a:p>
          <a:p>
            <a:endParaRPr lang="ru-RU" dirty="0"/>
          </a:p>
        </p:txBody>
      </p:sp>
      <p:pic>
        <p:nvPicPr>
          <p:cNvPr id="7" name="Рисунок 6">
            <a:extLst>
              <a:ext uri="{FF2B5EF4-FFF2-40B4-BE49-F238E27FC236}">
                <a16:creationId xmlns:a16="http://schemas.microsoft.com/office/drawing/2014/main" id="{50DD9BD2-4D0A-1499-02B2-BCB6B3BB87EB}"/>
              </a:ext>
            </a:extLst>
          </p:cNvPr>
          <p:cNvPicPr>
            <a:picLocks noChangeAspect="1"/>
          </p:cNvPicPr>
          <p:nvPr/>
        </p:nvPicPr>
        <p:blipFill>
          <a:blip r:embed="rId2"/>
          <a:srcRect l="24947" t="35649" r="50500" b="47637"/>
          <a:stretch/>
        </p:blipFill>
        <p:spPr>
          <a:xfrm>
            <a:off x="6751424" y="157340"/>
            <a:ext cx="4876441" cy="1867302"/>
          </a:xfrm>
          <a:prstGeom prst="rect">
            <a:avLst/>
          </a:prstGeom>
        </p:spPr>
      </p:pic>
      <p:pic>
        <p:nvPicPr>
          <p:cNvPr id="9" name="Рисунок 8">
            <a:extLst>
              <a:ext uri="{FF2B5EF4-FFF2-40B4-BE49-F238E27FC236}">
                <a16:creationId xmlns:a16="http://schemas.microsoft.com/office/drawing/2014/main" id="{67B46B23-78B6-5417-4A35-E0964D3DDC78}"/>
              </a:ext>
            </a:extLst>
          </p:cNvPr>
          <p:cNvPicPr>
            <a:picLocks noChangeAspect="1"/>
          </p:cNvPicPr>
          <p:nvPr/>
        </p:nvPicPr>
        <p:blipFill>
          <a:blip r:embed="rId3"/>
          <a:srcRect l="25263" t="41403" r="39684" b="39509"/>
          <a:stretch/>
        </p:blipFill>
        <p:spPr>
          <a:xfrm>
            <a:off x="6414917" y="3927108"/>
            <a:ext cx="5373449" cy="1645919"/>
          </a:xfrm>
          <a:prstGeom prst="rect">
            <a:avLst/>
          </a:prstGeom>
        </p:spPr>
      </p:pic>
      <p:sp>
        <p:nvSpPr>
          <p:cNvPr id="12" name="TextBox 11">
            <a:extLst>
              <a:ext uri="{FF2B5EF4-FFF2-40B4-BE49-F238E27FC236}">
                <a16:creationId xmlns:a16="http://schemas.microsoft.com/office/drawing/2014/main" id="{B28EC95C-A3C8-23FA-5EB9-080A061BAEBE}"/>
              </a:ext>
            </a:extLst>
          </p:cNvPr>
          <p:cNvSpPr txBox="1"/>
          <p:nvPr/>
        </p:nvSpPr>
        <p:spPr>
          <a:xfrm>
            <a:off x="8218330" y="5607598"/>
            <a:ext cx="6097604" cy="369332"/>
          </a:xfrm>
          <a:prstGeom prst="rect">
            <a:avLst/>
          </a:prstGeom>
          <a:noFill/>
        </p:spPr>
        <p:txBody>
          <a:bodyPr wrap="square">
            <a:spAutoFit/>
          </a:bodyPr>
          <a:lstStyle/>
          <a:p>
            <a:r>
              <a:rPr lang="en-US" i="0" dirty="0">
                <a:solidFill>
                  <a:srgbClr val="333333"/>
                </a:solidFill>
                <a:effectLst/>
                <a:latin typeface="Times New Roman" panose="02020603050405020304" pitchFamily="18" charset="0"/>
                <a:cs typeface="Times New Roman" panose="02020603050405020304" pitchFamily="18" charset="0"/>
              </a:rPr>
              <a:t>Trichomes</a:t>
            </a:r>
            <a:endParaRPr lang="ru-RU" dirty="0">
              <a:latin typeface="Times New Roman" panose="02020603050405020304" pitchFamily="18" charset="0"/>
              <a:cs typeface="Times New Roman" panose="02020603050405020304" pitchFamily="18" charset="0"/>
            </a:endParaRPr>
          </a:p>
        </p:txBody>
      </p:sp>
      <p:pic>
        <p:nvPicPr>
          <p:cNvPr id="1026" name="Picture 2" descr="WiserWatering - The &quot;ROOT HAIRS&quot; absorb the water and minerals that the  roots carry up to the rest of the plant. Water the &quot;hairs&quot;, not leaves,  weeds, and mulch. It's easy with">
            <a:extLst>
              <a:ext uri="{FF2B5EF4-FFF2-40B4-BE49-F238E27FC236}">
                <a16:creationId xmlns:a16="http://schemas.microsoft.com/office/drawing/2014/main" id="{C89AE67E-A4BF-5553-E2A4-11C895650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441" y="2270833"/>
            <a:ext cx="2103777" cy="1549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staking Root Hairs For Mould in Microgreens – everythinggreen.sg">
            <a:extLst>
              <a:ext uri="{FF2B5EF4-FFF2-40B4-BE49-F238E27FC236}">
                <a16:creationId xmlns:a16="http://schemas.microsoft.com/office/drawing/2014/main" id="{8C29DB78-B181-0D2F-31B5-25DDD62110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07" b="11905"/>
          <a:stretch/>
        </p:blipFill>
        <p:spPr bwMode="auto">
          <a:xfrm>
            <a:off x="9577136" y="2059214"/>
            <a:ext cx="1604211" cy="183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1446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1965</Words>
  <Application>Microsoft Office PowerPoint</Application>
  <PresentationFormat>Широкоэкранный</PresentationFormat>
  <Paragraphs>122</Paragraphs>
  <Slides>33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33</vt:i4>
      </vt:variant>
    </vt:vector>
  </HeadingPairs>
  <TitlesOfParts>
    <vt:vector size="43" baseType="lpstr">
      <vt:lpstr>Arial</vt:lpstr>
      <vt:lpstr>Calibri</vt:lpstr>
      <vt:lpstr>Calibri Light</vt:lpstr>
      <vt:lpstr>Georgia</vt:lpstr>
      <vt:lpstr>proxima-bold</vt:lpstr>
      <vt:lpstr>proxima-bold</vt:lpstr>
      <vt:lpstr>proxima-Regular</vt:lpstr>
      <vt:lpstr>Roboto</vt:lpstr>
      <vt:lpstr>Times New Roman</vt:lpstr>
      <vt:lpstr>Тема Office</vt:lpstr>
      <vt:lpstr>Lecture № 2 Plant tissue </vt:lpstr>
      <vt:lpstr>Презентация PowerPoint</vt:lpstr>
      <vt:lpstr>Презентация PowerPoint</vt:lpstr>
      <vt:lpstr>Meristematic tissue :</vt:lpstr>
      <vt:lpstr>Презентация PowerPoint</vt:lpstr>
      <vt:lpstr>Permanent Tissues :</vt:lpstr>
      <vt:lpstr>Презентация PowerPoint</vt:lpstr>
      <vt:lpstr>Презентация PowerPoint</vt:lpstr>
      <vt:lpstr>Презентация PowerPoint</vt:lpstr>
      <vt:lpstr>Презентация PowerPoint</vt:lpstr>
      <vt:lpstr>1. Parenchyma :</vt:lpstr>
      <vt:lpstr>Types of Parenchyma :</vt:lpstr>
      <vt:lpstr>Презентация PowerPoint</vt:lpstr>
      <vt:lpstr>2. Collenchyma : </vt:lpstr>
      <vt:lpstr>Презентация PowerPoint</vt:lpstr>
      <vt:lpstr>3. Sclerenchyma :</vt:lpstr>
      <vt:lpstr>Презентация PowerPoint</vt:lpstr>
      <vt:lpstr>Complex permanent tissues :</vt:lpstr>
      <vt:lpstr>Xylem :</vt:lpstr>
      <vt:lpstr>Презентация PowerPoint</vt:lpstr>
      <vt:lpstr>Phloem :</vt:lpstr>
      <vt:lpstr>Презентация PowerPoint</vt:lpstr>
      <vt:lpstr>Презентация PowerPoint</vt:lpstr>
      <vt:lpstr>Protective Tissue :</vt:lpstr>
      <vt:lpstr>1. Epidermis : </vt:lpstr>
      <vt:lpstr>2. Cork : </vt:lpstr>
      <vt:lpstr>Stomata :</vt:lpstr>
      <vt:lpstr>Opening &amp; Closing of Stomata :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 2 Plant tissue </dc:title>
  <dc:creator>Алена Запарина</dc:creator>
  <cp:lastModifiedBy>Запарина Елена</cp:lastModifiedBy>
  <cp:revision>4</cp:revision>
  <dcterms:created xsi:type="dcterms:W3CDTF">2024-02-20T03:40:31Z</dcterms:created>
  <dcterms:modified xsi:type="dcterms:W3CDTF">2025-01-28T12:51:26Z</dcterms:modified>
</cp:coreProperties>
</file>